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71" r:id="rId10"/>
    <p:sldId id="272" r:id="rId11"/>
    <p:sldId id="264" r:id="rId12"/>
    <p:sldId id="273" r:id="rId13"/>
    <p:sldId id="274" r:id="rId14"/>
    <p:sldId id="275" r:id="rId15"/>
    <p:sldId id="265" r:id="rId16"/>
    <p:sldId id="266" r:id="rId17"/>
    <p:sldId id="267" r:id="rId18"/>
    <p:sldId id="268" r:id="rId19"/>
    <p:sldId id="269" r:id="rId20"/>
    <p:sldId id="270" r:id="rId21"/>
  </p:sldIdLst>
  <p:sldSz cx="18288000" cy="10287000"/>
  <p:notesSz cx="6858000" cy="9144000"/>
  <p:embeddedFontLst>
    <p:embeddedFont>
      <p:font typeface="Montserrat Classic Bold" panose="020B0604020202020204" charset="0"/>
      <p:regular r:id="rId22"/>
    </p:embeddedFont>
    <p:embeddedFont>
      <p:font typeface="Times New Roman Bold" panose="02020803070505020304" pitchFamily="18"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2" d="100"/>
          <a:sy n="62" d="100"/>
        </p:scale>
        <p:origin x="27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grpSp>
        <p:nvGrpSpPr>
          <p:cNvPr id="2" name="Group 2"/>
          <p:cNvGrpSpPr/>
          <p:nvPr/>
        </p:nvGrpSpPr>
        <p:grpSpPr>
          <a:xfrm>
            <a:off x="-226906" y="1482648"/>
            <a:ext cx="11903544" cy="7321703"/>
            <a:chOff x="0" y="0"/>
            <a:chExt cx="3135090" cy="1928350"/>
          </a:xfrm>
        </p:grpSpPr>
        <p:sp>
          <p:nvSpPr>
            <p:cNvPr id="3" name="Freeform 3"/>
            <p:cNvSpPr/>
            <p:nvPr/>
          </p:nvSpPr>
          <p:spPr>
            <a:xfrm>
              <a:off x="0" y="0"/>
              <a:ext cx="3135090" cy="1928350"/>
            </a:xfrm>
            <a:custGeom>
              <a:avLst/>
              <a:gdLst/>
              <a:ahLst/>
              <a:cxnLst/>
              <a:rect l="l" t="t" r="r" b="b"/>
              <a:pathLst>
                <a:path w="3135090" h="1928350">
                  <a:moveTo>
                    <a:pt x="0" y="0"/>
                  </a:moveTo>
                  <a:lnTo>
                    <a:pt x="3135090" y="0"/>
                  </a:lnTo>
                  <a:lnTo>
                    <a:pt x="3135090" y="1928350"/>
                  </a:lnTo>
                  <a:lnTo>
                    <a:pt x="0" y="1928350"/>
                  </a:lnTo>
                  <a:close/>
                </a:path>
              </a:pathLst>
            </a:custGeom>
            <a:solidFill>
              <a:srgbClr val="061237"/>
            </a:solidFill>
          </p:spPr>
        </p:sp>
        <p:sp>
          <p:nvSpPr>
            <p:cNvPr id="4" name="TextBox 4"/>
            <p:cNvSpPr txBox="1"/>
            <p:nvPr/>
          </p:nvSpPr>
          <p:spPr>
            <a:xfrm>
              <a:off x="0" y="-38100"/>
              <a:ext cx="3135090" cy="19664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393427" y="0"/>
            <a:ext cx="7894573" cy="10287000"/>
            <a:chOff x="0" y="0"/>
            <a:chExt cx="2079229" cy="2709333"/>
          </a:xfrm>
        </p:grpSpPr>
        <p:sp>
          <p:nvSpPr>
            <p:cNvPr id="6" name="Freeform 6"/>
            <p:cNvSpPr/>
            <p:nvPr/>
          </p:nvSpPr>
          <p:spPr>
            <a:xfrm>
              <a:off x="0" y="0"/>
              <a:ext cx="2079229" cy="2709333"/>
            </a:xfrm>
            <a:custGeom>
              <a:avLst/>
              <a:gdLst/>
              <a:ahLst/>
              <a:cxnLst/>
              <a:rect l="l" t="t" r="r" b="b"/>
              <a:pathLst>
                <a:path w="2079229" h="2709333">
                  <a:moveTo>
                    <a:pt x="0" y="0"/>
                  </a:moveTo>
                  <a:lnTo>
                    <a:pt x="2079229" y="0"/>
                  </a:lnTo>
                  <a:lnTo>
                    <a:pt x="2079229" y="2709333"/>
                  </a:lnTo>
                  <a:lnTo>
                    <a:pt x="0" y="2709333"/>
                  </a:lnTo>
                  <a:close/>
                </a:path>
              </a:pathLst>
            </a:custGeom>
            <a:solidFill>
              <a:srgbClr val="1355FF"/>
            </a:solidFill>
          </p:spPr>
        </p:sp>
        <p:sp>
          <p:nvSpPr>
            <p:cNvPr id="7" name="TextBox 7"/>
            <p:cNvSpPr txBox="1"/>
            <p:nvPr/>
          </p:nvSpPr>
          <p:spPr>
            <a:xfrm>
              <a:off x="0" y="-38100"/>
              <a:ext cx="2079229" cy="274743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421044" y="741324"/>
            <a:ext cx="4092356" cy="41148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675144" y="2697543"/>
            <a:ext cx="9584156" cy="7589457"/>
          </a:xfrm>
          <a:custGeom>
            <a:avLst/>
            <a:gdLst/>
            <a:ahLst/>
            <a:cxnLst/>
            <a:rect l="l" t="t" r="r" b="b"/>
            <a:pathLst>
              <a:path w="9584156" h="7589457">
                <a:moveTo>
                  <a:pt x="0" y="0"/>
                </a:moveTo>
                <a:lnTo>
                  <a:pt x="9584156" y="0"/>
                </a:lnTo>
                <a:lnTo>
                  <a:pt x="9584156" y="7589457"/>
                </a:lnTo>
                <a:lnTo>
                  <a:pt x="0" y="7589457"/>
                </a:lnTo>
                <a:lnTo>
                  <a:pt x="0" y="0"/>
                </a:lnTo>
                <a:close/>
              </a:path>
            </a:pathLst>
          </a:custGeom>
          <a:blipFill>
            <a:blip r:embed="rId4"/>
            <a:stretch>
              <a:fillRect l="-4238" r="-4238"/>
            </a:stretch>
          </a:blipFill>
        </p:spPr>
      </p:sp>
      <p:grpSp>
        <p:nvGrpSpPr>
          <p:cNvPr id="10" name="Group 10"/>
          <p:cNvGrpSpPr/>
          <p:nvPr/>
        </p:nvGrpSpPr>
        <p:grpSpPr>
          <a:xfrm>
            <a:off x="868780" y="900583"/>
            <a:ext cx="582066" cy="582066"/>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33124" y="0"/>
            <a:ext cx="901905" cy="900583"/>
            <a:chOff x="0" y="0"/>
            <a:chExt cx="1148670" cy="1146986"/>
          </a:xfrm>
        </p:grpSpPr>
        <p:sp>
          <p:nvSpPr>
            <p:cNvPr id="14" name="Freeform 14"/>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15" name="TextBox 15"/>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7259300" y="1668843"/>
            <a:ext cx="1028700" cy="102870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133B7"/>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9" name="AutoShape 19"/>
          <p:cNvSpPr/>
          <p:nvPr/>
        </p:nvSpPr>
        <p:spPr>
          <a:xfrm>
            <a:off x="3231032" y="2408934"/>
            <a:ext cx="0" cy="369327"/>
          </a:xfrm>
          <a:prstGeom prst="line">
            <a:avLst/>
          </a:prstGeom>
          <a:ln w="19050" cap="flat">
            <a:solidFill>
              <a:srgbClr val="F7F9FC"/>
            </a:solidFill>
            <a:prstDash val="solid"/>
            <a:headEnd type="none" w="sm" len="sm"/>
            <a:tailEnd type="none" w="sm" len="sm"/>
          </a:ln>
        </p:spPr>
      </p:sp>
      <p:sp>
        <p:nvSpPr>
          <p:cNvPr id="20" name="TextBox 20"/>
          <p:cNvSpPr txBox="1"/>
          <p:nvPr/>
        </p:nvSpPr>
        <p:spPr>
          <a:xfrm>
            <a:off x="485383" y="1773882"/>
            <a:ext cx="8734817" cy="1477328"/>
          </a:xfrm>
          <a:prstGeom prst="rect">
            <a:avLst/>
          </a:prstGeom>
        </p:spPr>
        <p:txBody>
          <a:bodyPr wrap="square" lIns="0" tIns="0" rIns="0" bIns="0" rtlCol="0" anchor="t">
            <a:spAutoFit/>
          </a:bodyPr>
          <a:lstStyle/>
          <a:p>
            <a:r>
              <a:rPr lang="en-US" sz="3200" b="1" dirty="0">
                <a:solidFill>
                  <a:schemeClr val="bg1"/>
                </a:solidFill>
                <a:latin typeface="Times New Roman" panose="02020603050405020304" pitchFamily="18" charset="0"/>
                <a:cs typeface="Times New Roman" panose="02020603050405020304" pitchFamily="18" charset="0"/>
              </a:rPr>
              <a:t>VIRTUAL  VOICE ASSISTANT(using python)</a:t>
            </a:r>
            <a:endParaRPr lang="en-US" sz="3200" dirty="0">
              <a:solidFill>
                <a:schemeClr val="bg1"/>
              </a:solidFill>
              <a:latin typeface="Times New Roman" panose="02020603050405020304" pitchFamily="18" charset="0"/>
              <a:cs typeface="Times New Roman" panose="02020603050405020304" pitchFamily="18" charset="0"/>
            </a:endParaRPr>
          </a:p>
          <a:p>
            <a:br>
              <a:rPr lang="en-US" sz="3200" dirty="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21" name="TextBox 21"/>
          <p:cNvSpPr txBox="1"/>
          <p:nvPr/>
        </p:nvSpPr>
        <p:spPr>
          <a:xfrm>
            <a:off x="1981200" y="2256561"/>
            <a:ext cx="1981200" cy="469424"/>
          </a:xfrm>
          <a:prstGeom prst="rect">
            <a:avLst/>
          </a:prstGeom>
        </p:spPr>
        <p:txBody>
          <a:bodyPr wrap="square" lIns="0" tIns="0" rIns="0" bIns="0" rtlCol="0" anchor="t">
            <a:spAutoFit/>
          </a:bodyPr>
          <a:lstStyle/>
          <a:p>
            <a:pPr>
              <a:lnSpc>
                <a:spcPts val="4099"/>
              </a:lnSpc>
            </a:pPr>
            <a:r>
              <a:rPr lang="en-US" sz="2499" spc="149" dirty="0">
                <a:solidFill>
                  <a:srgbClr val="FFFFFF"/>
                </a:solidFill>
                <a:latin typeface="Times New Roman Bold"/>
              </a:rPr>
              <a:t>Batch</a:t>
            </a:r>
          </a:p>
        </p:txBody>
      </p:sp>
      <p:sp>
        <p:nvSpPr>
          <p:cNvPr id="22" name="TextBox 22"/>
          <p:cNvSpPr txBox="1"/>
          <p:nvPr/>
        </p:nvSpPr>
        <p:spPr>
          <a:xfrm>
            <a:off x="3440582" y="2313684"/>
            <a:ext cx="2059359" cy="411716"/>
          </a:xfrm>
          <a:prstGeom prst="rect">
            <a:avLst/>
          </a:prstGeom>
        </p:spPr>
        <p:txBody>
          <a:bodyPr lIns="0" tIns="0" rIns="0" bIns="0" rtlCol="0" anchor="t">
            <a:spAutoFit/>
          </a:bodyPr>
          <a:lstStyle/>
          <a:p>
            <a:pPr marL="0" lvl="0" indent="0" algn="l">
              <a:lnSpc>
                <a:spcPts val="3499"/>
              </a:lnSpc>
              <a:spcBef>
                <a:spcPct val="0"/>
              </a:spcBef>
            </a:pPr>
            <a:r>
              <a:rPr lang="en-US" sz="2499" dirty="0">
                <a:solidFill>
                  <a:srgbClr val="FFFFFF"/>
                </a:solidFill>
                <a:latin typeface="Times New Roman Bold"/>
              </a:rPr>
              <a:t>8C</a:t>
            </a:r>
          </a:p>
        </p:txBody>
      </p:sp>
      <p:sp>
        <p:nvSpPr>
          <p:cNvPr id="23" name="Freeform 23"/>
          <p:cNvSpPr/>
          <p:nvPr/>
        </p:nvSpPr>
        <p:spPr>
          <a:xfrm>
            <a:off x="2992907" y="145516"/>
            <a:ext cx="1771919" cy="1191616"/>
          </a:xfrm>
          <a:custGeom>
            <a:avLst/>
            <a:gdLst/>
            <a:ahLst/>
            <a:cxnLst/>
            <a:rect l="l" t="t" r="r" b="b"/>
            <a:pathLst>
              <a:path w="1771919" h="1191616">
                <a:moveTo>
                  <a:pt x="0" y="0"/>
                </a:moveTo>
                <a:lnTo>
                  <a:pt x="1771919" y="0"/>
                </a:lnTo>
                <a:lnTo>
                  <a:pt x="1771919" y="1191616"/>
                </a:lnTo>
                <a:lnTo>
                  <a:pt x="0" y="1191616"/>
                </a:lnTo>
                <a:lnTo>
                  <a:pt x="0" y="0"/>
                </a:lnTo>
                <a:close/>
              </a:path>
            </a:pathLst>
          </a:custGeom>
          <a:blipFill>
            <a:blip r:embed="rId5" cstate="print"/>
            <a:stretch>
              <a:fillRect/>
            </a:stretch>
          </a:blipFill>
        </p:spPr>
      </p:sp>
      <p:sp>
        <p:nvSpPr>
          <p:cNvPr id="24" name="Freeform 24"/>
          <p:cNvSpPr/>
          <p:nvPr/>
        </p:nvSpPr>
        <p:spPr>
          <a:xfrm>
            <a:off x="4933619" y="104775"/>
            <a:ext cx="1191616" cy="1191616"/>
          </a:xfrm>
          <a:custGeom>
            <a:avLst/>
            <a:gdLst/>
            <a:ahLst/>
            <a:cxnLst/>
            <a:rect l="l" t="t" r="r" b="b"/>
            <a:pathLst>
              <a:path w="1191616" h="1191616">
                <a:moveTo>
                  <a:pt x="0" y="0"/>
                </a:moveTo>
                <a:lnTo>
                  <a:pt x="1191615" y="0"/>
                </a:lnTo>
                <a:lnTo>
                  <a:pt x="1191615" y="1191616"/>
                </a:lnTo>
                <a:lnTo>
                  <a:pt x="0" y="1191616"/>
                </a:lnTo>
                <a:lnTo>
                  <a:pt x="0" y="0"/>
                </a:lnTo>
                <a:close/>
              </a:path>
            </a:pathLst>
          </a:custGeom>
          <a:blipFill>
            <a:blip r:embed="rId6" cstate="print"/>
            <a:stretch>
              <a:fillRect/>
            </a:stretch>
          </a:blipFill>
        </p:spPr>
      </p:sp>
      <p:sp>
        <p:nvSpPr>
          <p:cNvPr id="25" name="TextBox 25"/>
          <p:cNvSpPr txBox="1"/>
          <p:nvPr/>
        </p:nvSpPr>
        <p:spPr>
          <a:xfrm>
            <a:off x="453695" y="2897631"/>
            <a:ext cx="3320893" cy="2693045"/>
          </a:xfrm>
          <a:prstGeom prst="rect">
            <a:avLst/>
          </a:prstGeom>
        </p:spPr>
        <p:txBody>
          <a:bodyPr wrap="square" lIns="0" tIns="0" rIns="0" bIns="0" rtlCol="0" anchor="t">
            <a:spAutoFit/>
          </a:bodyPr>
          <a:lstStyle/>
          <a:p>
            <a:endParaRPr lang="en-IN" sz="2500" b="1" dirty="0">
              <a:solidFill>
                <a:schemeClr val="bg1"/>
              </a:solidFill>
              <a:latin typeface="Times New Roman" panose="02020603050405020304" pitchFamily="18" charset="0"/>
              <a:cs typeface="Times New Roman" panose="02020603050405020304" pitchFamily="18" charset="0"/>
            </a:endParaRPr>
          </a:p>
          <a:p>
            <a:r>
              <a:rPr lang="en-IN" sz="2500" b="1" dirty="0">
                <a:solidFill>
                  <a:schemeClr val="bg1"/>
                </a:solidFill>
                <a:latin typeface="Times New Roman" panose="02020603050405020304" pitchFamily="18" charset="0"/>
                <a:cs typeface="Times New Roman" panose="02020603050405020304" pitchFamily="18" charset="0"/>
              </a:rPr>
              <a:t>Y. JAYANTHI</a:t>
            </a:r>
            <a:endParaRPr lang="en-IN" sz="2500" dirty="0">
              <a:solidFill>
                <a:schemeClr val="bg1"/>
              </a:solidFill>
              <a:latin typeface="Times New Roman" panose="02020603050405020304" pitchFamily="18" charset="0"/>
              <a:cs typeface="Times New Roman" panose="02020603050405020304" pitchFamily="18" charset="0"/>
            </a:endParaRPr>
          </a:p>
          <a:p>
            <a:r>
              <a:rPr lang="en-IN" sz="2500" b="1" dirty="0">
                <a:solidFill>
                  <a:schemeClr val="bg1"/>
                </a:solidFill>
                <a:latin typeface="Times New Roman" panose="02020603050405020304" pitchFamily="18" charset="0"/>
                <a:cs typeface="Times New Roman" panose="02020603050405020304" pitchFamily="18" charset="0"/>
              </a:rPr>
              <a:t>21331A05I8</a:t>
            </a:r>
          </a:p>
          <a:p>
            <a:endParaRPr lang="en-IN" sz="2500" b="1" dirty="0">
              <a:solidFill>
                <a:schemeClr val="bg1"/>
              </a:solidFill>
              <a:latin typeface="Times New Roman" panose="02020603050405020304" pitchFamily="18" charset="0"/>
              <a:cs typeface="Times New Roman" panose="02020603050405020304" pitchFamily="18" charset="0"/>
            </a:endParaRPr>
          </a:p>
          <a:p>
            <a:endParaRPr lang="en-IN" sz="2500" dirty="0">
              <a:solidFill>
                <a:schemeClr val="bg1"/>
              </a:solidFill>
              <a:latin typeface="Times New Roman" panose="02020603050405020304" pitchFamily="18" charset="0"/>
              <a:cs typeface="Times New Roman" panose="02020603050405020304" pitchFamily="18" charset="0"/>
            </a:endParaRPr>
          </a:p>
          <a:p>
            <a:br>
              <a:rPr lang="en-IN" sz="2500" dirty="0">
                <a:solidFill>
                  <a:schemeClr val="bg1"/>
                </a:solidFill>
                <a:latin typeface="Times New Roman" panose="02020603050405020304" pitchFamily="18" charset="0"/>
                <a:cs typeface="Times New Roman" panose="02020603050405020304" pitchFamily="18" charset="0"/>
              </a:rPr>
            </a:br>
            <a:endParaRPr lang="en-US" sz="2500" b="1" spc="149" dirty="0">
              <a:solidFill>
                <a:schemeClr val="bg1"/>
              </a:solidFill>
              <a:latin typeface="Times New Roman" panose="02020603050405020304" pitchFamily="18" charset="0"/>
              <a:cs typeface="Times New Roman" panose="02020603050405020304" pitchFamily="18" charset="0"/>
            </a:endParaRPr>
          </a:p>
        </p:txBody>
      </p:sp>
      <p:sp>
        <p:nvSpPr>
          <p:cNvPr id="26" name="TextBox 26"/>
          <p:cNvSpPr txBox="1"/>
          <p:nvPr/>
        </p:nvSpPr>
        <p:spPr>
          <a:xfrm>
            <a:off x="469296" y="4053169"/>
            <a:ext cx="4295530" cy="1969642"/>
          </a:xfrm>
          <a:prstGeom prst="rect">
            <a:avLst/>
          </a:prstGeom>
        </p:spPr>
        <p:txBody>
          <a:bodyPr wrap="square" lIns="0" tIns="0" rIns="0" bIns="0" rtlCol="0" anchor="t">
            <a:spAutoFit/>
          </a:bodyPr>
          <a:lstStyle/>
          <a:p>
            <a:endParaRPr lang="en-IN" sz="2500" b="1" dirty="0">
              <a:solidFill>
                <a:schemeClr val="bg1"/>
              </a:solidFill>
              <a:latin typeface="Times New Roman" panose="02020603050405020304" pitchFamily="18" charset="0"/>
              <a:cs typeface="Times New Roman" panose="02020603050405020304" pitchFamily="18" charset="0"/>
            </a:endParaRPr>
          </a:p>
          <a:p>
            <a:r>
              <a:rPr lang="en-IN" sz="2500" b="1" dirty="0">
                <a:solidFill>
                  <a:schemeClr val="bg1"/>
                </a:solidFill>
                <a:latin typeface="Times New Roman" panose="02020603050405020304" pitchFamily="18" charset="0"/>
                <a:cs typeface="Times New Roman" panose="02020603050405020304" pitchFamily="18" charset="0"/>
              </a:rPr>
              <a:t>V.V.S CHANDRA MOULI</a:t>
            </a:r>
            <a:endParaRPr lang="en-IN" sz="2500" dirty="0">
              <a:solidFill>
                <a:schemeClr val="bg1"/>
              </a:solidFill>
              <a:latin typeface="Times New Roman" panose="02020603050405020304" pitchFamily="18" charset="0"/>
              <a:cs typeface="Times New Roman" panose="02020603050405020304" pitchFamily="18" charset="0"/>
            </a:endParaRPr>
          </a:p>
          <a:p>
            <a:r>
              <a:rPr lang="en-IN" sz="2500" b="1" dirty="0">
                <a:solidFill>
                  <a:schemeClr val="bg1"/>
                </a:solidFill>
                <a:latin typeface="Times New Roman" panose="02020603050405020304" pitchFamily="18" charset="0"/>
                <a:cs typeface="Times New Roman" panose="02020603050405020304" pitchFamily="18" charset="0"/>
              </a:rPr>
              <a:t>21331A05I0</a:t>
            </a:r>
            <a:endParaRPr lang="en-IN" sz="2500" dirty="0">
              <a:solidFill>
                <a:schemeClr val="bg1"/>
              </a:solidFill>
              <a:latin typeface="Times New Roman" panose="02020603050405020304" pitchFamily="18" charset="0"/>
              <a:cs typeface="Times New Roman" panose="02020603050405020304" pitchFamily="18" charset="0"/>
            </a:endParaRPr>
          </a:p>
          <a:p>
            <a:br>
              <a:rPr lang="en-IN" sz="2800" dirty="0"/>
            </a:br>
            <a:endParaRPr lang="en-US" sz="2499" b="1" spc="149" dirty="0">
              <a:solidFill>
                <a:srgbClr val="E5E5E5"/>
              </a:solidFill>
              <a:latin typeface="Times New Roman"/>
            </a:endParaRPr>
          </a:p>
        </p:txBody>
      </p:sp>
      <p:sp>
        <p:nvSpPr>
          <p:cNvPr id="28" name="TextBox 28"/>
          <p:cNvSpPr txBox="1"/>
          <p:nvPr/>
        </p:nvSpPr>
        <p:spPr>
          <a:xfrm>
            <a:off x="469296" y="6416072"/>
            <a:ext cx="3493104" cy="1969642"/>
          </a:xfrm>
          <a:prstGeom prst="rect">
            <a:avLst/>
          </a:prstGeom>
        </p:spPr>
        <p:txBody>
          <a:bodyPr wrap="square" lIns="0" tIns="0" rIns="0" bIns="0" rtlCol="0" anchor="t">
            <a:spAutoFit/>
          </a:bodyPr>
          <a:lstStyle/>
          <a:p>
            <a:endParaRPr lang="en-IN" sz="2500" b="1" dirty="0">
              <a:solidFill>
                <a:schemeClr val="bg1"/>
              </a:solidFill>
              <a:latin typeface="Times New Roman" panose="02020603050405020304" pitchFamily="18" charset="0"/>
              <a:cs typeface="Times New Roman" panose="02020603050405020304" pitchFamily="18" charset="0"/>
            </a:endParaRPr>
          </a:p>
          <a:p>
            <a:r>
              <a:rPr lang="en-IN" sz="2500" b="1" dirty="0">
                <a:solidFill>
                  <a:schemeClr val="bg1"/>
                </a:solidFill>
                <a:latin typeface="Times New Roman" panose="02020603050405020304" pitchFamily="18" charset="0"/>
                <a:cs typeface="Times New Roman" panose="02020603050405020304" pitchFamily="18" charset="0"/>
              </a:rPr>
              <a:t>V. SAI GANESH</a:t>
            </a:r>
            <a:endParaRPr lang="en-IN" sz="2500" dirty="0">
              <a:solidFill>
                <a:schemeClr val="bg1"/>
              </a:solidFill>
              <a:latin typeface="Times New Roman" panose="02020603050405020304" pitchFamily="18" charset="0"/>
              <a:cs typeface="Times New Roman" panose="02020603050405020304" pitchFamily="18" charset="0"/>
            </a:endParaRPr>
          </a:p>
          <a:p>
            <a:r>
              <a:rPr lang="en-IN" sz="2500" b="1" dirty="0">
                <a:solidFill>
                  <a:schemeClr val="bg1"/>
                </a:solidFill>
                <a:latin typeface="Times New Roman" panose="02020603050405020304" pitchFamily="18" charset="0"/>
                <a:cs typeface="Times New Roman" panose="02020603050405020304" pitchFamily="18" charset="0"/>
              </a:rPr>
              <a:t>21331A05I4</a:t>
            </a:r>
            <a:endParaRPr lang="en-IN" sz="2500" dirty="0">
              <a:solidFill>
                <a:schemeClr val="bg1"/>
              </a:solidFill>
              <a:latin typeface="Times New Roman" panose="02020603050405020304" pitchFamily="18" charset="0"/>
              <a:cs typeface="Times New Roman" panose="02020603050405020304" pitchFamily="18" charset="0"/>
            </a:endParaRPr>
          </a:p>
          <a:p>
            <a:br>
              <a:rPr lang="en-IN" sz="2800" dirty="0"/>
            </a:br>
            <a:endParaRPr lang="en-US" sz="2499" b="1" spc="149" dirty="0">
              <a:solidFill>
                <a:srgbClr val="E5E5E5"/>
              </a:solidFill>
              <a:latin typeface="Times New Roman"/>
            </a:endParaRPr>
          </a:p>
        </p:txBody>
      </p:sp>
      <p:sp>
        <p:nvSpPr>
          <p:cNvPr id="29" name="TextBox 29"/>
          <p:cNvSpPr txBox="1"/>
          <p:nvPr/>
        </p:nvSpPr>
        <p:spPr>
          <a:xfrm>
            <a:off x="485383" y="5227757"/>
            <a:ext cx="2383700" cy="1923604"/>
          </a:xfrm>
          <a:prstGeom prst="rect">
            <a:avLst/>
          </a:prstGeom>
        </p:spPr>
        <p:txBody>
          <a:bodyPr lIns="0" tIns="0" rIns="0" bIns="0" rtlCol="0" anchor="t">
            <a:spAutoFit/>
          </a:bodyPr>
          <a:lstStyle/>
          <a:p>
            <a:endParaRPr lang="en-IN" sz="2500" b="1" dirty="0">
              <a:solidFill>
                <a:schemeClr val="bg1"/>
              </a:solidFill>
              <a:latin typeface="Times New Roman" panose="02020603050405020304" pitchFamily="18" charset="0"/>
              <a:cs typeface="Times New Roman" panose="02020603050405020304" pitchFamily="18" charset="0"/>
            </a:endParaRPr>
          </a:p>
          <a:p>
            <a:r>
              <a:rPr lang="en-IN" sz="2500" b="1" dirty="0">
                <a:solidFill>
                  <a:schemeClr val="bg1"/>
                </a:solidFill>
                <a:latin typeface="Times New Roman" panose="02020603050405020304" pitchFamily="18" charset="0"/>
                <a:cs typeface="Times New Roman" panose="02020603050405020304" pitchFamily="18" charset="0"/>
              </a:rPr>
              <a:t>P. CHANDU</a:t>
            </a:r>
            <a:endParaRPr lang="en-IN" sz="2500" dirty="0">
              <a:solidFill>
                <a:schemeClr val="bg1"/>
              </a:solidFill>
              <a:latin typeface="Times New Roman" panose="02020603050405020304" pitchFamily="18" charset="0"/>
              <a:cs typeface="Times New Roman" panose="02020603050405020304" pitchFamily="18" charset="0"/>
            </a:endParaRPr>
          </a:p>
          <a:p>
            <a:r>
              <a:rPr lang="en-IN" sz="2500" b="1" dirty="0">
                <a:solidFill>
                  <a:schemeClr val="bg1"/>
                </a:solidFill>
                <a:latin typeface="Times New Roman" panose="02020603050405020304" pitchFamily="18" charset="0"/>
                <a:cs typeface="Times New Roman" panose="02020603050405020304" pitchFamily="18" charset="0"/>
              </a:rPr>
              <a:t>21331A05D7</a:t>
            </a:r>
            <a:endParaRPr lang="en-IN" sz="2500" dirty="0">
              <a:solidFill>
                <a:schemeClr val="bg1"/>
              </a:solidFill>
              <a:latin typeface="Times New Roman" panose="02020603050405020304" pitchFamily="18" charset="0"/>
              <a:cs typeface="Times New Roman" panose="02020603050405020304" pitchFamily="18" charset="0"/>
            </a:endParaRPr>
          </a:p>
          <a:p>
            <a:br>
              <a:rPr lang="en-IN" sz="2500" dirty="0">
                <a:solidFill>
                  <a:schemeClr val="bg1"/>
                </a:solidFill>
                <a:latin typeface="Times New Roman" panose="02020603050405020304" pitchFamily="18" charset="0"/>
                <a:cs typeface="Times New Roman" panose="02020603050405020304" pitchFamily="18" charset="0"/>
              </a:rPr>
            </a:br>
            <a:endParaRPr lang="en-US" sz="2500" b="1" spc="149" dirty="0">
              <a:solidFill>
                <a:schemeClr val="bg1"/>
              </a:solidFill>
              <a:latin typeface="Times New Roman" panose="02020603050405020304" pitchFamily="18" charset="0"/>
              <a:cs typeface="Times New Roman" panose="02020603050405020304" pitchFamily="18" charset="0"/>
            </a:endParaRPr>
          </a:p>
        </p:txBody>
      </p:sp>
      <p:sp>
        <p:nvSpPr>
          <p:cNvPr id="30" name="TextBox 30"/>
          <p:cNvSpPr txBox="1"/>
          <p:nvPr/>
        </p:nvSpPr>
        <p:spPr>
          <a:xfrm>
            <a:off x="1143000" y="8693393"/>
            <a:ext cx="6131434" cy="2308324"/>
          </a:xfrm>
          <a:prstGeom prst="rect">
            <a:avLst/>
          </a:prstGeom>
        </p:spPr>
        <p:txBody>
          <a:bodyPr wrap="square" lIns="0" tIns="0" rIns="0" bIns="0" rtlCol="0" anchor="t">
            <a:spAutoFit/>
          </a:bodyPr>
          <a:lstStyle/>
          <a:p>
            <a:endParaRPr lang="en-US" sz="2500" b="1"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		Supervised by,</a:t>
            </a:r>
            <a:endParaRPr lang="en-US" sz="2500"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	&lt;MR. SURYA PRAKASH&gt;</a:t>
            </a:r>
            <a:endParaRPr lang="en-US" sz="2500"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	&lt;ASSISTANT PROFESSOR&gt;</a:t>
            </a:r>
            <a:endParaRPr lang="en-US" sz="2500" dirty="0">
              <a:latin typeface="Times New Roman" panose="02020603050405020304" pitchFamily="18" charset="0"/>
              <a:cs typeface="Times New Roman" panose="02020603050405020304" pitchFamily="18" charset="0"/>
            </a:endParaRPr>
          </a:p>
          <a:p>
            <a:br>
              <a:rPr lang="en-US" sz="2500" dirty="0">
                <a:latin typeface="Times New Roman" panose="02020603050405020304" pitchFamily="18" charset="0"/>
                <a:cs typeface="Times New Roman" panose="02020603050405020304" pitchFamily="18" charset="0"/>
              </a:rPr>
            </a:br>
            <a:endParaRPr lang="en-US" sz="2500" spc="149" dirty="0">
              <a:solidFill>
                <a:srgbClr val="061237"/>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par>
                                <p:cTn id="45" presetID="3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1000" fill="hold"/>
                                        <p:tgtEl>
                                          <p:spTgt spid="9"/>
                                        </p:tgtEl>
                                        <p:attrNameLst>
                                          <p:attrName>ppt_w</p:attrName>
                                        </p:attrNameLst>
                                      </p:cBhvr>
                                      <p:tavLst>
                                        <p:tav tm="0">
                                          <p:val>
                                            <p:fltVal val="0"/>
                                          </p:val>
                                        </p:tav>
                                        <p:tav tm="100000">
                                          <p:val>
                                            <p:strVal val="#ppt_w"/>
                                          </p:val>
                                        </p:tav>
                                      </p:tavLst>
                                    </p:anim>
                                    <p:anim calcmode="lin" valueType="num">
                                      <p:cBhvr>
                                        <p:cTn id="48" dur="1000" fill="hold"/>
                                        <p:tgtEl>
                                          <p:spTgt spid="9"/>
                                        </p:tgtEl>
                                        <p:attrNameLst>
                                          <p:attrName>ppt_h</p:attrName>
                                        </p:attrNameLst>
                                      </p:cBhvr>
                                      <p:tavLst>
                                        <p:tav tm="0">
                                          <p:val>
                                            <p:fltVal val="0"/>
                                          </p:val>
                                        </p:tav>
                                        <p:tav tm="100000">
                                          <p:val>
                                            <p:strVal val="#ppt_h"/>
                                          </p:val>
                                        </p:tav>
                                      </p:tavLst>
                                    </p:anim>
                                    <p:anim calcmode="lin" valueType="num">
                                      <p:cBhvr>
                                        <p:cTn id="49" dur="1000" fill="hold"/>
                                        <p:tgtEl>
                                          <p:spTgt spid="9"/>
                                        </p:tgtEl>
                                        <p:attrNameLst>
                                          <p:attrName>style.rotation</p:attrName>
                                        </p:attrNameLst>
                                      </p:cBhvr>
                                      <p:tavLst>
                                        <p:tav tm="0">
                                          <p:val>
                                            <p:fltVal val="90"/>
                                          </p:val>
                                        </p:tav>
                                        <p:tav tm="100000">
                                          <p:val>
                                            <p:fltVal val="0"/>
                                          </p:val>
                                        </p:tav>
                                      </p:tavLst>
                                    </p:anim>
                                    <p:animEffect transition="in" filter="fade">
                                      <p:cBhvr>
                                        <p:cTn id="50" dur="1000"/>
                                        <p:tgtEl>
                                          <p:spTgt spid="9"/>
                                        </p:tgtEl>
                                      </p:cBhvr>
                                    </p:animEffect>
                                  </p:childTnLst>
                                </p:cTn>
                              </p:par>
                              <p:par>
                                <p:cTn id="51" presetID="3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1000" fill="hold"/>
                                        <p:tgtEl>
                                          <p:spTgt spid="23"/>
                                        </p:tgtEl>
                                        <p:attrNameLst>
                                          <p:attrName>ppt_w</p:attrName>
                                        </p:attrNameLst>
                                      </p:cBhvr>
                                      <p:tavLst>
                                        <p:tav tm="0">
                                          <p:val>
                                            <p:fltVal val="0"/>
                                          </p:val>
                                        </p:tav>
                                        <p:tav tm="100000">
                                          <p:val>
                                            <p:strVal val="#ppt_w"/>
                                          </p:val>
                                        </p:tav>
                                      </p:tavLst>
                                    </p:anim>
                                    <p:anim calcmode="lin" valueType="num">
                                      <p:cBhvr>
                                        <p:cTn id="54" dur="1000" fill="hold"/>
                                        <p:tgtEl>
                                          <p:spTgt spid="23"/>
                                        </p:tgtEl>
                                        <p:attrNameLst>
                                          <p:attrName>ppt_h</p:attrName>
                                        </p:attrNameLst>
                                      </p:cBhvr>
                                      <p:tavLst>
                                        <p:tav tm="0">
                                          <p:val>
                                            <p:fltVal val="0"/>
                                          </p:val>
                                        </p:tav>
                                        <p:tav tm="100000">
                                          <p:val>
                                            <p:strVal val="#ppt_h"/>
                                          </p:val>
                                        </p:tav>
                                      </p:tavLst>
                                    </p:anim>
                                    <p:anim calcmode="lin" valueType="num">
                                      <p:cBhvr>
                                        <p:cTn id="55" dur="1000" fill="hold"/>
                                        <p:tgtEl>
                                          <p:spTgt spid="23"/>
                                        </p:tgtEl>
                                        <p:attrNameLst>
                                          <p:attrName>style.rotation</p:attrName>
                                        </p:attrNameLst>
                                      </p:cBhvr>
                                      <p:tavLst>
                                        <p:tav tm="0">
                                          <p:val>
                                            <p:fltVal val="90"/>
                                          </p:val>
                                        </p:tav>
                                        <p:tav tm="100000">
                                          <p:val>
                                            <p:fltVal val="0"/>
                                          </p:val>
                                        </p:tav>
                                      </p:tavLst>
                                    </p:anim>
                                    <p:animEffect transition="in" filter="fade">
                                      <p:cBhvr>
                                        <p:cTn id="56" dur="1000"/>
                                        <p:tgtEl>
                                          <p:spTgt spid="23"/>
                                        </p:tgtEl>
                                      </p:cBhvr>
                                    </p:animEffect>
                                  </p:childTnLst>
                                </p:cTn>
                              </p:par>
                              <p:par>
                                <p:cTn id="57" presetID="3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1000" fill="hold"/>
                                        <p:tgtEl>
                                          <p:spTgt spid="24"/>
                                        </p:tgtEl>
                                        <p:attrNameLst>
                                          <p:attrName>ppt_w</p:attrName>
                                        </p:attrNameLst>
                                      </p:cBhvr>
                                      <p:tavLst>
                                        <p:tav tm="0">
                                          <p:val>
                                            <p:fltVal val="0"/>
                                          </p:val>
                                        </p:tav>
                                        <p:tav tm="100000">
                                          <p:val>
                                            <p:strVal val="#ppt_w"/>
                                          </p:val>
                                        </p:tav>
                                      </p:tavLst>
                                    </p:anim>
                                    <p:anim calcmode="lin" valueType="num">
                                      <p:cBhvr>
                                        <p:cTn id="60" dur="1000" fill="hold"/>
                                        <p:tgtEl>
                                          <p:spTgt spid="24"/>
                                        </p:tgtEl>
                                        <p:attrNameLst>
                                          <p:attrName>ppt_h</p:attrName>
                                        </p:attrNameLst>
                                      </p:cBhvr>
                                      <p:tavLst>
                                        <p:tav tm="0">
                                          <p:val>
                                            <p:fltVal val="0"/>
                                          </p:val>
                                        </p:tav>
                                        <p:tav tm="100000">
                                          <p:val>
                                            <p:strVal val="#ppt_h"/>
                                          </p:val>
                                        </p:tav>
                                      </p:tavLst>
                                    </p:anim>
                                    <p:anim calcmode="lin" valueType="num">
                                      <p:cBhvr>
                                        <p:cTn id="61" dur="1000" fill="hold"/>
                                        <p:tgtEl>
                                          <p:spTgt spid="24"/>
                                        </p:tgtEl>
                                        <p:attrNameLst>
                                          <p:attrName>style.rotation</p:attrName>
                                        </p:attrNameLst>
                                      </p:cBhvr>
                                      <p:tavLst>
                                        <p:tav tm="0">
                                          <p:val>
                                            <p:fltVal val="90"/>
                                          </p:val>
                                        </p:tav>
                                        <p:tav tm="100000">
                                          <p:val>
                                            <p:fltVal val="0"/>
                                          </p:val>
                                        </p:tav>
                                      </p:tavLst>
                                    </p:anim>
                                    <p:animEffect transition="in" filter="fade">
                                      <p:cBhvr>
                                        <p:cTn id="6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5" grpId="0"/>
      <p:bldP spid="26" grpId="0"/>
      <p:bldP spid="28" grpId="0"/>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1237"/>
        </a:solidFill>
        <a:effectLst/>
      </p:bgPr>
    </p:bg>
    <p:spTree>
      <p:nvGrpSpPr>
        <p:cNvPr id="1" name=""/>
        <p:cNvGrpSpPr/>
        <p:nvPr/>
      </p:nvGrpSpPr>
      <p:grpSpPr>
        <a:xfrm>
          <a:off x="0" y="0"/>
          <a:ext cx="0" cy="0"/>
          <a:chOff x="0" y="0"/>
          <a:chExt cx="0" cy="0"/>
        </a:xfrm>
      </p:grpSpPr>
      <p:sp>
        <p:nvSpPr>
          <p:cNvPr id="2" name="Freeform 2"/>
          <p:cNvSpPr/>
          <p:nvPr/>
        </p:nvSpPr>
        <p:spPr>
          <a:xfrm>
            <a:off x="15407429" y="8072698"/>
            <a:ext cx="2575771" cy="2214302"/>
          </a:xfrm>
          <a:custGeom>
            <a:avLst/>
            <a:gdLst/>
            <a:ahLst/>
            <a:cxnLst/>
            <a:rect l="l" t="t" r="r" b="b"/>
            <a:pathLst>
              <a:path w="4092356" h="4114800">
                <a:moveTo>
                  <a:pt x="0" y="0"/>
                </a:moveTo>
                <a:lnTo>
                  <a:pt x="4092355" y="0"/>
                </a:lnTo>
                <a:lnTo>
                  <a:pt x="409235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382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8264E"/>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943966"/>
            <a:ext cx="16066362" cy="755015"/>
          </a:xfrm>
          <a:prstGeom prst="rect">
            <a:avLst/>
          </a:prstGeom>
        </p:spPr>
        <p:txBody>
          <a:bodyPr lIns="0" tIns="0" rIns="0" bIns="0" rtlCol="0" anchor="t">
            <a:spAutoFit/>
          </a:bodyPr>
          <a:lstStyle/>
          <a:p>
            <a:pPr algn="ctr">
              <a:lnSpc>
                <a:spcPts val="6559"/>
              </a:lnSpc>
            </a:pPr>
            <a:r>
              <a:rPr lang="en-US" sz="3999" spc="239" dirty="0">
                <a:solidFill>
                  <a:srgbClr val="FFFFFF"/>
                </a:solidFill>
                <a:latin typeface="Times New Roman Bold"/>
              </a:rPr>
              <a:t>Implementation &amp; Methodology</a:t>
            </a:r>
          </a:p>
        </p:txBody>
      </p:sp>
      <p:sp>
        <p:nvSpPr>
          <p:cNvPr id="7" name="Freeform 7"/>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4" cstate="print"/>
            <a:stretch>
              <a:fillRect/>
            </a:stretch>
          </a:blipFill>
        </p:spPr>
      </p:sp>
      <p:sp>
        <p:nvSpPr>
          <p:cNvPr id="8" name="Freeform 8"/>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5" cstate="print"/>
            <a:stretch>
              <a:fillRect/>
            </a:stretch>
          </a:blipFill>
        </p:spPr>
      </p:sp>
      <p:sp>
        <p:nvSpPr>
          <p:cNvPr id="10" name="TextBox 9">
            <a:extLst>
              <a:ext uri="{FF2B5EF4-FFF2-40B4-BE49-F238E27FC236}">
                <a16:creationId xmlns:a16="http://schemas.microsoft.com/office/drawing/2014/main" id="{6C36CDDF-7219-438C-359A-D715C3C23DA2}"/>
              </a:ext>
            </a:extLst>
          </p:cNvPr>
          <p:cNvSpPr txBox="1"/>
          <p:nvPr/>
        </p:nvSpPr>
        <p:spPr>
          <a:xfrm>
            <a:off x="1371600" y="2095500"/>
            <a:ext cx="15087600" cy="5831853"/>
          </a:xfrm>
          <a:prstGeom prst="rect">
            <a:avLst/>
          </a:prstGeom>
          <a:noFill/>
        </p:spPr>
        <p:txBody>
          <a:bodyPr wrap="square">
            <a:spAutoFit/>
          </a:bodyPr>
          <a:lstStyle/>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Plan the system architecture, including the selection of libraries and frameworks for speech recognition, natural language processing, and home automation integration.</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Develop algorithms for intent recognition and command parsing based on user input.</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Implement natural language understanding capabilities to interpret user queries and commands accurately.</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Integrate speech recognition for voice command input and text-to-speech conversion for audio feedback.</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Testing  the assistant by providing the voice commands to meet the user requirements.</a:t>
            </a:r>
          </a:p>
          <a:p>
            <a:pPr marL="457200" indent="-457200" algn="just">
              <a:lnSpc>
                <a:spcPct val="150000"/>
              </a:lnSpc>
              <a:buFont typeface="Wingdings" panose="05000000000000000000" pitchFamily="2" charset="2"/>
              <a:buChar char="§"/>
            </a:pP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91005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
        <p:nvSpPr>
          <p:cNvPr id="23" name="Freeform 2">
            <a:extLst>
              <a:ext uri="{FF2B5EF4-FFF2-40B4-BE49-F238E27FC236}">
                <a16:creationId xmlns:a16="http://schemas.microsoft.com/office/drawing/2014/main" id="{5D1C4E2D-9CEE-5B47-CB90-366F049E8AE2}"/>
              </a:ext>
            </a:extLst>
          </p:cNvPr>
          <p:cNvSpPr/>
          <p:nvPr/>
        </p:nvSpPr>
        <p:spPr>
          <a:xfrm>
            <a:off x="15407429" y="8072698"/>
            <a:ext cx="2575771" cy="2214302"/>
          </a:xfrm>
          <a:custGeom>
            <a:avLst/>
            <a:gdLst/>
            <a:ahLst/>
            <a:cxnLst/>
            <a:rect l="l" t="t" r="r" b="b"/>
            <a:pathLst>
              <a:path w="4092356" h="4114800">
                <a:moveTo>
                  <a:pt x="0" y="0"/>
                </a:moveTo>
                <a:lnTo>
                  <a:pt x="4092355" y="0"/>
                </a:lnTo>
                <a:lnTo>
                  <a:pt x="409235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4" name="Group 3">
            <a:extLst>
              <a:ext uri="{FF2B5EF4-FFF2-40B4-BE49-F238E27FC236}">
                <a16:creationId xmlns:a16="http://schemas.microsoft.com/office/drawing/2014/main" id="{76255BD5-A2C4-6CFD-B897-14795FF68649}"/>
              </a:ext>
            </a:extLst>
          </p:cNvPr>
          <p:cNvGrpSpPr/>
          <p:nvPr/>
        </p:nvGrpSpPr>
        <p:grpSpPr>
          <a:xfrm>
            <a:off x="838200" y="1028700"/>
            <a:ext cx="16230600" cy="8229600"/>
            <a:chOff x="0" y="0"/>
            <a:chExt cx="4274726" cy="2167467"/>
          </a:xfrm>
        </p:grpSpPr>
        <p:sp>
          <p:nvSpPr>
            <p:cNvPr id="25" name="Freeform 4">
              <a:extLst>
                <a:ext uri="{FF2B5EF4-FFF2-40B4-BE49-F238E27FC236}">
                  <a16:creationId xmlns:a16="http://schemas.microsoft.com/office/drawing/2014/main" id="{AD5C2A20-55A0-3F3A-495E-ED273F1AA4BB}"/>
                </a:ext>
              </a:extLst>
            </p:cNvPr>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8264E"/>
            </a:solidFill>
          </p:spPr>
        </p:sp>
        <p:sp>
          <p:nvSpPr>
            <p:cNvPr id="26" name="TextBox 5">
              <a:extLst>
                <a:ext uri="{FF2B5EF4-FFF2-40B4-BE49-F238E27FC236}">
                  <a16:creationId xmlns:a16="http://schemas.microsoft.com/office/drawing/2014/main" id="{2267E177-A3C8-1BFA-F522-D518EA30C1E6}"/>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6">
            <a:extLst>
              <a:ext uri="{FF2B5EF4-FFF2-40B4-BE49-F238E27FC236}">
                <a16:creationId xmlns:a16="http://schemas.microsoft.com/office/drawing/2014/main" id="{DDA74271-70AB-251D-FA72-71113688711C}"/>
              </a:ext>
            </a:extLst>
          </p:cNvPr>
          <p:cNvSpPr txBox="1"/>
          <p:nvPr/>
        </p:nvSpPr>
        <p:spPr>
          <a:xfrm>
            <a:off x="1028700" y="943966"/>
            <a:ext cx="16066362" cy="755015"/>
          </a:xfrm>
          <a:prstGeom prst="rect">
            <a:avLst/>
          </a:prstGeom>
        </p:spPr>
        <p:txBody>
          <a:bodyPr lIns="0" tIns="0" rIns="0" bIns="0" rtlCol="0" anchor="t">
            <a:spAutoFit/>
          </a:bodyPr>
          <a:lstStyle/>
          <a:p>
            <a:pPr algn="ctr">
              <a:lnSpc>
                <a:spcPts val="6559"/>
              </a:lnSpc>
            </a:pPr>
            <a:endParaRPr lang="en-US" sz="3999" spc="239" dirty="0">
              <a:solidFill>
                <a:srgbClr val="FFFFFF"/>
              </a:solidFill>
              <a:latin typeface="Times New Roman Bold"/>
            </a:endParaRPr>
          </a:p>
        </p:txBody>
      </p:sp>
      <p:sp>
        <p:nvSpPr>
          <p:cNvPr id="28" name="Freeform 7">
            <a:extLst>
              <a:ext uri="{FF2B5EF4-FFF2-40B4-BE49-F238E27FC236}">
                <a16:creationId xmlns:a16="http://schemas.microsoft.com/office/drawing/2014/main" id="{BC42B8A0-D99C-D61D-8EF5-C4817EB13055}"/>
              </a:ext>
            </a:extLst>
          </p:cNvPr>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4"/>
            <a:stretch>
              <a:fillRect/>
            </a:stretch>
          </a:blipFill>
        </p:spPr>
      </p:sp>
      <p:sp>
        <p:nvSpPr>
          <p:cNvPr id="29" name="Freeform 8">
            <a:extLst>
              <a:ext uri="{FF2B5EF4-FFF2-40B4-BE49-F238E27FC236}">
                <a16:creationId xmlns:a16="http://schemas.microsoft.com/office/drawing/2014/main" id="{628A7019-1F29-97AF-D0B4-8EFAF6608822}"/>
              </a:ext>
            </a:extLst>
          </p:cNvPr>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5"/>
            <a:stretch>
              <a:fillRect/>
            </a:stretch>
          </a:blipFill>
        </p:spPr>
      </p:sp>
      <p:sp>
        <p:nvSpPr>
          <p:cNvPr id="30" name="TextBox 29">
            <a:extLst>
              <a:ext uri="{FF2B5EF4-FFF2-40B4-BE49-F238E27FC236}">
                <a16:creationId xmlns:a16="http://schemas.microsoft.com/office/drawing/2014/main" id="{3D148A54-622E-83BF-BC77-EF5EC2D5AEF9}"/>
              </a:ext>
            </a:extLst>
          </p:cNvPr>
          <p:cNvSpPr txBox="1"/>
          <p:nvPr/>
        </p:nvSpPr>
        <p:spPr>
          <a:xfrm>
            <a:off x="1371600" y="2095500"/>
            <a:ext cx="15087600" cy="661207"/>
          </a:xfrm>
          <a:prstGeom prst="rect">
            <a:avLst/>
          </a:prstGeom>
          <a:noFill/>
        </p:spPr>
        <p:txBody>
          <a:bodyPr wrap="square">
            <a:spAutoFit/>
          </a:bodyPr>
          <a:lstStyle/>
          <a:p>
            <a:pPr algn="just">
              <a:lnSpc>
                <a:spcPct val="150000"/>
              </a:lnSpc>
            </a:pP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31" name="Group 2">
            <a:extLst>
              <a:ext uri="{FF2B5EF4-FFF2-40B4-BE49-F238E27FC236}">
                <a16:creationId xmlns:a16="http://schemas.microsoft.com/office/drawing/2014/main" id="{932A95D8-463C-7551-AA72-C2276515E6FF}"/>
              </a:ext>
            </a:extLst>
          </p:cNvPr>
          <p:cNvGrpSpPr/>
          <p:nvPr/>
        </p:nvGrpSpPr>
        <p:grpSpPr>
          <a:xfrm>
            <a:off x="1028700" y="2202271"/>
            <a:ext cx="16517315" cy="7661787"/>
            <a:chOff x="0" y="0"/>
            <a:chExt cx="4350239" cy="2017919"/>
          </a:xfrm>
        </p:grpSpPr>
        <p:sp>
          <p:nvSpPr>
            <p:cNvPr id="32" name="Freeform 3">
              <a:extLst>
                <a:ext uri="{FF2B5EF4-FFF2-40B4-BE49-F238E27FC236}">
                  <a16:creationId xmlns:a16="http://schemas.microsoft.com/office/drawing/2014/main" id="{8BE52A2A-0514-2B01-3CDF-0D210BFE003F}"/>
                </a:ext>
              </a:extLst>
            </p:cNvPr>
            <p:cNvSpPr/>
            <p:nvPr/>
          </p:nvSpPr>
          <p:spPr>
            <a:xfrm>
              <a:off x="0" y="0"/>
              <a:ext cx="4350239" cy="2017919"/>
            </a:xfrm>
            <a:custGeom>
              <a:avLst/>
              <a:gdLst/>
              <a:ahLst/>
              <a:cxnLst/>
              <a:rect l="l" t="t" r="r" b="b"/>
              <a:pathLst>
                <a:path w="4350239" h="2017919">
                  <a:moveTo>
                    <a:pt x="0" y="0"/>
                  </a:moveTo>
                  <a:lnTo>
                    <a:pt x="4350239" y="0"/>
                  </a:lnTo>
                  <a:lnTo>
                    <a:pt x="4350239" y="2017919"/>
                  </a:lnTo>
                  <a:lnTo>
                    <a:pt x="0" y="2017919"/>
                  </a:lnTo>
                  <a:close/>
                </a:path>
              </a:pathLst>
            </a:custGeom>
            <a:solidFill>
              <a:srgbClr val="B6BCCE">
                <a:alpha val="19608"/>
              </a:srgbClr>
            </a:solidFill>
          </p:spPr>
        </p:sp>
        <p:sp>
          <p:nvSpPr>
            <p:cNvPr id="33" name="TextBox 4">
              <a:extLst>
                <a:ext uri="{FF2B5EF4-FFF2-40B4-BE49-F238E27FC236}">
                  <a16:creationId xmlns:a16="http://schemas.microsoft.com/office/drawing/2014/main" id="{8DE5965C-AA28-A10B-BD3D-94B2F48068DC}"/>
                </a:ext>
              </a:extLst>
            </p:cNvPr>
            <p:cNvSpPr txBox="1"/>
            <p:nvPr/>
          </p:nvSpPr>
          <p:spPr>
            <a:xfrm>
              <a:off x="0" y="-19050"/>
              <a:ext cx="4350239" cy="2036969"/>
            </a:xfrm>
            <a:prstGeom prst="rect">
              <a:avLst/>
            </a:prstGeom>
          </p:spPr>
          <p:txBody>
            <a:bodyPr lIns="50800" tIns="50800" rIns="50800" bIns="50800" rtlCol="0" anchor="ctr"/>
            <a:lstStyle/>
            <a:p>
              <a:pPr algn="ctr">
                <a:lnSpc>
                  <a:spcPts val="3024"/>
                </a:lnSpc>
              </a:pPr>
              <a:endParaRPr/>
            </a:p>
          </p:txBody>
        </p:sp>
      </p:grpSp>
      <p:sp>
        <p:nvSpPr>
          <p:cNvPr id="34" name="TextBox 5">
            <a:extLst>
              <a:ext uri="{FF2B5EF4-FFF2-40B4-BE49-F238E27FC236}">
                <a16:creationId xmlns:a16="http://schemas.microsoft.com/office/drawing/2014/main" id="{C28387B0-55EF-2FCE-1B5B-292112E29285}"/>
              </a:ext>
            </a:extLst>
          </p:cNvPr>
          <p:cNvSpPr txBox="1"/>
          <p:nvPr/>
        </p:nvSpPr>
        <p:spPr>
          <a:xfrm>
            <a:off x="1935845" y="1244554"/>
            <a:ext cx="14380295" cy="712362"/>
          </a:xfrm>
          <a:prstGeom prst="rect">
            <a:avLst/>
          </a:prstGeom>
        </p:spPr>
        <p:txBody>
          <a:bodyPr lIns="0" tIns="0" rIns="0" bIns="0" rtlCol="0" anchor="t">
            <a:spAutoFit/>
          </a:bodyPr>
          <a:lstStyle/>
          <a:p>
            <a:pPr algn="ctr">
              <a:lnSpc>
                <a:spcPts val="5039"/>
              </a:lnSpc>
            </a:pPr>
            <a:r>
              <a:rPr lang="en-US" sz="3999" dirty="0">
                <a:solidFill>
                  <a:srgbClr val="061237"/>
                </a:solidFill>
                <a:latin typeface="Times New Roman Bold"/>
              </a:rPr>
              <a:t>Results</a:t>
            </a:r>
          </a:p>
        </p:txBody>
      </p:sp>
      <p:sp>
        <p:nvSpPr>
          <p:cNvPr id="35" name="Freeform 6">
            <a:extLst>
              <a:ext uri="{FF2B5EF4-FFF2-40B4-BE49-F238E27FC236}">
                <a16:creationId xmlns:a16="http://schemas.microsoft.com/office/drawing/2014/main" id="{5C14C148-C244-ADFE-B271-E62FC932AA24}"/>
              </a:ext>
            </a:extLst>
          </p:cNvPr>
          <p:cNvSpPr/>
          <p:nvPr/>
        </p:nvSpPr>
        <p:spPr>
          <a:xfrm>
            <a:off x="-2410917" y="8016208"/>
            <a:ext cx="4092356" cy="41148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7">
            <a:extLst>
              <a:ext uri="{FF2B5EF4-FFF2-40B4-BE49-F238E27FC236}">
                <a16:creationId xmlns:a16="http://schemas.microsoft.com/office/drawing/2014/main" id="{E2D9864A-1194-7B4A-19C6-E356164C948B}"/>
              </a:ext>
            </a:extLst>
          </p:cNvPr>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4"/>
            <a:stretch>
              <a:fillRect/>
            </a:stretch>
          </a:blipFill>
        </p:spPr>
      </p:sp>
      <p:sp>
        <p:nvSpPr>
          <p:cNvPr id="37" name="Freeform 8">
            <a:extLst>
              <a:ext uri="{FF2B5EF4-FFF2-40B4-BE49-F238E27FC236}">
                <a16:creationId xmlns:a16="http://schemas.microsoft.com/office/drawing/2014/main" id="{39B4043F-41A1-7CBB-DD2D-B48DCC6C8180}"/>
              </a:ext>
            </a:extLst>
          </p:cNvPr>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5"/>
            <a:stretch>
              <a:fillRect/>
            </a:stretch>
          </a:blipFill>
        </p:spPr>
      </p:sp>
      <p:sp>
        <p:nvSpPr>
          <p:cNvPr id="38" name="TextBox 5">
            <a:extLst>
              <a:ext uri="{FF2B5EF4-FFF2-40B4-BE49-F238E27FC236}">
                <a16:creationId xmlns:a16="http://schemas.microsoft.com/office/drawing/2014/main" id="{BFCA9445-A955-4B3E-8F9A-25C886DC7299}"/>
              </a:ext>
            </a:extLst>
          </p:cNvPr>
          <p:cNvSpPr txBox="1"/>
          <p:nvPr/>
        </p:nvSpPr>
        <p:spPr>
          <a:xfrm>
            <a:off x="1935845" y="1244554"/>
            <a:ext cx="14380295" cy="601127"/>
          </a:xfrm>
          <a:prstGeom prst="rect">
            <a:avLst/>
          </a:prstGeom>
        </p:spPr>
        <p:txBody>
          <a:bodyPr lIns="0" tIns="0" rIns="0" bIns="0" rtlCol="0" anchor="t">
            <a:spAutoFit/>
          </a:bodyPr>
          <a:lstStyle/>
          <a:p>
            <a:pPr algn="ctr">
              <a:lnSpc>
                <a:spcPts val="5039"/>
              </a:lnSpc>
            </a:pPr>
            <a:r>
              <a:rPr lang="en-US" sz="3999" dirty="0">
                <a:solidFill>
                  <a:schemeClr val="bg1"/>
                </a:solidFill>
                <a:latin typeface="Times New Roman Bold"/>
              </a:rPr>
              <a:t>Results</a:t>
            </a:r>
          </a:p>
        </p:txBody>
      </p:sp>
      <p:sp>
        <p:nvSpPr>
          <p:cNvPr id="39" name="Freeform 6">
            <a:extLst>
              <a:ext uri="{FF2B5EF4-FFF2-40B4-BE49-F238E27FC236}">
                <a16:creationId xmlns:a16="http://schemas.microsoft.com/office/drawing/2014/main" id="{F25FE03E-3C0C-F8E7-FD2C-3310CB055207}"/>
              </a:ext>
            </a:extLst>
          </p:cNvPr>
          <p:cNvSpPr/>
          <p:nvPr/>
        </p:nvSpPr>
        <p:spPr>
          <a:xfrm>
            <a:off x="-2410917" y="8016208"/>
            <a:ext cx="4092356" cy="41148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0" name="Freeform 7">
            <a:extLst>
              <a:ext uri="{FF2B5EF4-FFF2-40B4-BE49-F238E27FC236}">
                <a16:creationId xmlns:a16="http://schemas.microsoft.com/office/drawing/2014/main" id="{DAB2C790-BC3B-1463-E5DE-46186BECB168}"/>
              </a:ext>
            </a:extLst>
          </p:cNvPr>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8" cstate="print"/>
            <a:stretch>
              <a:fillRect/>
            </a:stretch>
          </a:blipFill>
        </p:spPr>
      </p:sp>
      <p:sp>
        <p:nvSpPr>
          <p:cNvPr id="41" name="Freeform 8">
            <a:extLst>
              <a:ext uri="{FF2B5EF4-FFF2-40B4-BE49-F238E27FC236}">
                <a16:creationId xmlns:a16="http://schemas.microsoft.com/office/drawing/2014/main" id="{15946B4A-D36A-2013-FF34-63B1EBFEBD0E}"/>
              </a:ext>
            </a:extLst>
          </p:cNvPr>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9" cstate="print"/>
            <a:stretch>
              <a:fillRect/>
            </a:stretch>
          </a:blipFill>
        </p:spPr>
      </p:sp>
      <p:sp>
        <p:nvSpPr>
          <p:cNvPr id="42" name="TextBox 41">
            <a:extLst>
              <a:ext uri="{FF2B5EF4-FFF2-40B4-BE49-F238E27FC236}">
                <a16:creationId xmlns:a16="http://schemas.microsoft.com/office/drawing/2014/main" id="{52687FA4-CEE3-49B0-7650-BA47EA27EC92}"/>
              </a:ext>
            </a:extLst>
          </p:cNvPr>
          <p:cNvSpPr txBox="1"/>
          <p:nvPr/>
        </p:nvSpPr>
        <p:spPr>
          <a:xfrm>
            <a:off x="2951312" y="2425428"/>
            <a:ext cx="12961440" cy="4982390"/>
          </a:xfrm>
          <a:prstGeom prst="rect">
            <a:avLst/>
          </a:prstGeom>
          <a:noFill/>
        </p:spPr>
        <p:txBody>
          <a:bodyPr wrap="square" rtlCol="0">
            <a:spAutoFit/>
          </a:bodyPr>
          <a:lstStyle/>
          <a:p>
            <a:pPr algn="just">
              <a:lnSpc>
                <a:spcPct val="150000"/>
              </a:lnSpc>
            </a:pPr>
            <a:r>
              <a:rPr lang="en-IN" sz="2800" dirty="0">
                <a:solidFill>
                  <a:schemeClr val="bg1"/>
                </a:solidFill>
                <a:latin typeface="Times New Roman" panose="02020603050405020304" pitchFamily="18" charset="0"/>
                <a:cs typeface="Times New Roman" panose="02020603050405020304" pitchFamily="18" charset="0"/>
              </a:rPr>
              <a:t>The results of this virtual assistant are various things</a:t>
            </a:r>
          </a:p>
          <a:p>
            <a:pPr marL="457200" indent="-457200" algn="just">
              <a:lnSpc>
                <a:spcPct val="150000"/>
              </a:lnSpc>
              <a:buFont typeface="Wingdings" panose="05000000000000000000" pitchFamily="2" charset="2"/>
              <a:buChar char="§"/>
            </a:pPr>
            <a:r>
              <a:rPr lang="en-IN" sz="2800" dirty="0">
                <a:solidFill>
                  <a:schemeClr val="bg1"/>
                </a:solidFill>
                <a:latin typeface="Times New Roman" panose="02020603050405020304" pitchFamily="18" charset="0"/>
                <a:cs typeface="Times New Roman" panose="02020603050405020304" pitchFamily="18" charset="0"/>
              </a:rPr>
              <a:t>It tells us the time when we ask for it (24-hour time format)</a:t>
            </a:r>
          </a:p>
          <a:p>
            <a:pPr marL="457200" indent="-457200" algn="just">
              <a:lnSpc>
                <a:spcPct val="150000"/>
              </a:lnSpc>
              <a:buFont typeface="Wingdings" panose="05000000000000000000" pitchFamily="2" charset="2"/>
              <a:buChar char="§"/>
            </a:pPr>
            <a:r>
              <a:rPr lang="en-IN" sz="2800" dirty="0">
                <a:solidFill>
                  <a:schemeClr val="bg1"/>
                </a:solidFill>
                <a:latin typeface="Times New Roman" panose="02020603050405020304" pitchFamily="18" charset="0"/>
                <a:cs typeface="Times New Roman" panose="02020603050405020304" pitchFamily="18" charset="0"/>
              </a:rPr>
              <a:t>It navigates through various websites on the user’s request</a:t>
            </a:r>
          </a:p>
          <a:p>
            <a:pPr marL="457200" indent="-457200" algn="just">
              <a:lnSpc>
                <a:spcPct val="150000"/>
              </a:lnSpc>
              <a:buFont typeface="Wingdings" panose="05000000000000000000" pitchFamily="2" charset="2"/>
              <a:buChar char="§"/>
            </a:pPr>
            <a:r>
              <a:rPr lang="en-IN" sz="2800" dirty="0">
                <a:solidFill>
                  <a:schemeClr val="bg1"/>
                </a:solidFill>
                <a:latin typeface="Times New Roman" panose="02020603050405020304" pitchFamily="18" charset="0"/>
                <a:cs typeface="Times New Roman" panose="02020603050405020304" pitchFamily="18" charset="0"/>
              </a:rPr>
              <a:t>It sleeps when we say so</a:t>
            </a:r>
          </a:p>
          <a:p>
            <a:pPr marL="457200" indent="-457200" algn="just">
              <a:lnSpc>
                <a:spcPct val="150000"/>
              </a:lnSpc>
              <a:buFont typeface="Wingdings" panose="05000000000000000000" pitchFamily="2" charset="2"/>
              <a:buChar char="§"/>
            </a:pPr>
            <a:r>
              <a:rPr lang="en-IN" sz="2800" dirty="0">
                <a:solidFill>
                  <a:schemeClr val="bg1"/>
                </a:solidFill>
                <a:latin typeface="Times New Roman" panose="02020603050405020304" pitchFamily="18" charset="0"/>
                <a:cs typeface="Times New Roman" panose="02020603050405020304" pitchFamily="18" charset="0"/>
              </a:rPr>
              <a:t>It shutdown the system when we say so</a:t>
            </a:r>
          </a:p>
          <a:p>
            <a:pPr algn="just">
              <a:lnSpc>
                <a:spcPct val="150000"/>
              </a:lnSpc>
            </a:pPr>
            <a:r>
              <a:rPr lang="en-IN" sz="2800" dirty="0">
                <a:solidFill>
                  <a:schemeClr val="bg1"/>
                </a:solidFill>
                <a:latin typeface="Times New Roman" panose="02020603050405020304" pitchFamily="18" charset="0"/>
                <a:cs typeface="Times New Roman" panose="02020603050405020304" pitchFamily="18" charset="0"/>
              </a:rPr>
              <a:t>And so on…</a:t>
            </a:r>
          </a:p>
          <a:p>
            <a:pPr algn="just">
              <a:lnSpc>
                <a:spcPct val="150000"/>
              </a:lnSpc>
            </a:pPr>
            <a:r>
              <a:rPr lang="en-IN" sz="2800" dirty="0">
                <a:solidFill>
                  <a:schemeClr val="bg1"/>
                </a:solidFill>
                <a:latin typeface="Times New Roman" panose="02020603050405020304" pitchFamily="18" charset="0"/>
                <a:cs typeface="Times New Roman" panose="02020603050405020304" pitchFamily="18" charset="0"/>
              </a:rPr>
              <a:t>Some of the outputs are placed in following slides </a:t>
            </a:r>
          </a:p>
          <a:p>
            <a:pPr marL="285750" indent="-285750" algn="just">
              <a:lnSpc>
                <a:spcPct val="150000"/>
              </a:lnSpc>
              <a:buFont typeface="Wingdings" panose="05000000000000000000" pitchFamily="2" charset="2"/>
              <a:buChar char="§"/>
            </a:pPr>
            <a:endParaRPr lang="en-IN"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9902C-6AF5-4899-FD06-65C443E6DA17}"/>
              </a:ext>
            </a:extLst>
          </p:cNvPr>
          <p:cNvPicPr>
            <a:picLocks noChangeAspect="1"/>
          </p:cNvPicPr>
          <p:nvPr/>
        </p:nvPicPr>
        <p:blipFill>
          <a:blip r:embed="rId2"/>
          <a:stretch>
            <a:fillRect/>
          </a:stretch>
        </p:blipFill>
        <p:spPr>
          <a:xfrm>
            <a:off x="1367136" y="0"/>
            <a:ext cx="15261180" cy="8564170"/>
          </a:xfrm>
          <a:prstGeom prst="rect">
            <a:avLst/>
          </a:prstGeom>
        </p:spPr>
      </p:pic>
      <p:sp>
        <p:nvSpPr>
          <p:cNvPr id="6" name="TextBox 5">
            <a:extLst>
              <a:ext uri="{FF2B5EF4-FFF2-40B4-BE49-F238E27FC236}">
                <a16:creationId xmlns:a16="http://schemas.microsoft.com/office/drawing/2014/main" id="{EDE7786D-583E-D475-B197-1E140614EC58}"/>
              </a:ext>
            </a:extLst>
          </p:cNvPr>
          <p:cNvSpPr txBox="1"/>
          <p:nvPr/>
        </p:nvSpPr>
        <p:spPr>
          <a:xfrm>
            <a:off x="1367136" y="8887916"/>
            <a:ext cx="15261180" cy="523220"/>
          </a:xfrm>
          <a:prstGeom prst="rect">
            <a:avLst/>
          </a:prstGeom>
          <a:noFill/>
        </p:spPr>
        <p:txBody>
          <a:bodyPr wrap="square" rtlCol="0">
            <a:spAutoFit/>
          </a:bodyPr>
          <a:lstStyle/>
          <a:p>
            <a:pPr algn="ctr"/>
            <a:r>
              <a:rPr lang="en-IN" sz="2800" dirty="0"/>
              <a:t>This is the output when I asked for the assistant to open the college website</a:t>
            </a:r>
          </a:p>
        </p:txBody>
      </p:sp>
    </p:spTree>
    <p:extLst>
      <p:ext uri="{BB962C8B-B14F-4D97-AF65-F5344CB8AC3E}">
        <p14:creationId xmlns:p14="http://schemas.microsoft.com/office/powerpoint/2010/main" val="122615032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22AB8D-8231-6B96-7F69-A90C7E202A80}"/>
              </a:ext>
            </a:extLst>
          </p:cNvPr>
          <p:cNvPicPr>
            <a:picLocks noChangeAspect="1"/>
          </p:cNvPicPr>
          <p:nvPr/>
        </p:nvPicPr>
        <p:blipFill>
          <a:blip r:embed="rId2"/>
          <a:stretch>
            <a:fillRect/>
          </a:stretch>
        </p:blipFill>
        <p:spPr>
          <a:xfrm>
            <a:off x="1655168" y="0"/>
            <a:ext cx="15337704" cy="8417160"/>
          </a:xfrm>
          <a:prstGeom prst="rect">
            <a:avLst/>
          </a:prstGeom>
        </p:spPr>
      </p:pic>
      <p:sp>
        <p:nvSpPr>
          <p:cNvPr id="4" name="TextBox 3">
            <a:extLst>
              <a:ext uri="{FF2B5EF4-FFF2-40B4-BE49-F238E27FC236}">
                <a16:creationId xmlns:a16="http://schemas.microsoft.com/office/drawing/2014/main" id="{03D7E14D-D6BE-0CE7-1BC1-D87406100A39}"/>
              </a:ext>
            </a:extLst>
          </p:cNvPr>
          <p:cNvSpPr txBox="1"/>
          <p:nvPr/>
        </p:nvSpPr>
        <p:spPr>
          <a:xfrm>
            <a:off x="1655168" y="8527876"/>
            <a:ext cx="14203757" cy="523220"/>
          </a:xfrm>
          <a:prstGeom prst="rect">
            <a:avLst/>
          </a:prstGeom>
          <a:noFill/>
        </p:spPr>
        <p:txBody>
          <a:bodyPr wrap="square" rtlCol="0">
            <a:spAutoFit/>
          </a:bodyPr>
          <a:lstStyle/>
          <a:p>
            <a:pPr algn="ctr"/>
            <a:r>
              <a:rPr lang="en-IN" sz="2800" dirty="0"/>
              <a:t>This is the output when I asked the assistant to open Instagram</a:t>
            </a:r>
          </a:p>
        </p:txBody>
      </p:sp>
    </p:spTree>
    <p:extLst>
      <p:ext uri="{BB962C8B-B14F-4D97-AF65-F5344CB8AC3E}">
        <p14:creationId xmlns:p14="http://schemas.microsoft.com/office/powerpoint/2010/main" val="353077817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8D367-355A-F67A-1E0E-776F6F050AC3}"/>
              </a:ext>
            </a:extLst>
          </p:cNvPr>
          <p:cNvPicPr>
            <a:picLocks noChangeAspect="1"/>
          </p:cNvPicPr>
          <p:nvPr/>
        </p:nvPicPr>
        <p:blipFill>
          <a:blip r:embed="rId2"/>
          <a:stretch>
            <a:fillRect/>
          </a:stretch>
        </p:blipFill>
        <p:spPr>
          <a:xfrm>
            <a:off x="1655168" y="-11500"/>
            <a:ext cx="15532008" cy="8599884"/>
          </a:xfrm>
          <a:prstGeom prst="rect">
            <a:avLst/>
          </a:prstGeom>
        </p:spPr>
      </p:pic>
      <p:sp>
        <p:nvSpPr>
          <p:cNvPr id="4" name="TextBox 3">
            <a:extLst>
              <a:ext uri="{FF2B5EF4-FFF2-40B4-BE49-F238E27FC236}">
                <a16:creationId xmlns:a16="http://schemas.microsoft.com/office/drawing/2014/main" id="{37E895AB-FD31-B601-A8DE-9E2081E62027}"/>
              </a:ext>
            </a:extLst>
          </p:cNvPr>
          <p:cNvSpPr txBox="1"/>
          <p:nvPr/>
        </p:nvSpPr>
        <p:spPr>
          <a:xfrm>
            <a:off x="1871192" y="8743900"/>
            <a:ext cx="14251389" cy="523220"/>
          </a:xfrm>
          <a:prstGeom prst="rect">
            <a:avLst/>
          </a:prstGeom>
          <a:noFill/>
        </p:spPr>
        <p:txBody>
          <a:bodyPr wrap="square" rtlCol="0">
            <a:spAutoFit/>
          </a:bodyPr>
          <a:lstStyle/>
          <a:p>
            <a:pPr algn="ctr"/>
            <a:r>
              <a:rPr lang="en-IN" sz="2800" dirty="0"/>
              <a:t>This is the output when I asked the assistant to search for the </a:t>
            </a:r>
            <a:r>
              <a:rPr lang="en-IN" sz="2800" dirty="0" err="1"/>
              <a:t>ipl</a:t>
            </a:r>
            <a:endParaRPr lang="en-IN" sz="2800" dirty="0"/>
          </a:p>
        </p:txBody>
      </p:sp>
    </p:spTree>
    <p:extLst>
      <p:ext uri="{BB962C8B-B14F-4D97-AF65-F5344CB8AC3E}">
        <p14:creationId xmlns:p14="http://schemas.microsoft.com/office/powerpoint/2010/main" val="190844919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1237"/>
        </a:solidFill>
        <a:effectLst/>
      </p:bgPr>
    </p:bg>
    <p:spTree>
      <p:nvGrpSpPr>
        <p:cNvPr id="1" name=""/>
        <p:cNvGrpSpPr/>
        <p:nvPr/>
      </p:nvGrpSpPr>
      <p:grpSpPr>
        <a:xfrm>
          <a:off x="0" y="0"/>
          <a:ext cx="0" cy="0"/>
          <a:chOff x="0" y="0"/>
          <a:chExt cx="0" cy="0"/>
        </a:xfrm>
      </p:grpSpPr>
      <p:sp>
        <p:nvSpPr>
          <p:cNvPr id="2" name="Freeform 2"/>
          <p:cNvSpPr/>
          <p:nvPr/>
        </p:nvSpPr>
        <p:spPr>
          <a:xfrm>
            <a:off x="13158755" y="2973284"/>
            <a:ext cx="3374885" cy="3393394"/>
          </a:xfrm>
          <a:custGeom>
            <a:avLst/>
            <a:gdLst/>
            <a:ahLst/>
            <a:cxnLst/>
            <a:rect l="l" t="t" r="r" b="b"/>
            <a:pathLst>
              <a:path w="3374885" h="3393394">
                <a:moveTo>
                  <a:pt x="0" y="0"/>
                </a:moveTo>
                <a:lnTo>
                  <a:pt x="3374885" y="0"/>
                </a:lnTo>
                <a:lnTo>
                  <a:pt x="3374885" y="3393394"/>
                </a:lnTo>
                <a:lnTo>
                  <a:pt x="0" y="339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15698" y="6366678"/>
            <a:ext cx="3374885" cy="3393394"/>
          </a:xfrm>
          <a:custGeom>
            <a:avLst/>
            <a:gdLst/>
            <a:ahLst/>
            <a:cxnLst/>
            <a:rect l="l" t="t" r="r" b="b"/>
            <a:pathLst>
              <a:path w="3374885" h="3393394">
                <a:moveTo>
                  <a:pt x="0" y="0"/>
                </a:moveTo>
                <a:lnTo>
                  <a:pt x="3374885" y="0"/>
                </a:lnTo>
                <a:lnTo>
                  <a:pt x="3374885" y="3393394"/>
                </a:lnTo>
                <a:lnTo>
                  <a:pt x="0" y="339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558810" y="3778049"/>
            <a:ext cx="13170380" cy="5404051"/>
            <a:chOff x="0" y="0"/>
            <a:chExt cx="4274726" cy="1640340"/>
          </a:xfrm>
        </p:grpSpPr>
        <p:sp>
          <p:nvSpPr>
            <p:cNvPr id="5" name="Freeform 5"/>
            <p:cNvSpPr/>
            <p:nvPr/>
          </p:nvSpPr>
          <p:spPr>
            <a:xfrm>
              <a:off x="0" y="0"/>
              <a:ext cx="4274726" cy="1640340"/>
            </a:xfrm>
            <a:custGeom>
              <a:avLst/>
              <a:gdLst/>
              <a:ahLst/>
              <a:cxnLst/>
              <a:rect l="l" t="t" r="r" b="b"/>
              <a:pathLst>
                <a:path w="4274726" h="1640340">
                  <a:moveTo>
                    <a:pt x="0" y="0"/>
                  </a:moveTo>
                  <a:lnTo>
                    <a:pt x="4274726" y="0"/>
                  </a:lnTo>
                  <a:lnTo>
                    <a:pt x="4274726" y="1640340"/>
                  </a:lnTo>
                  <a:lnTo>
                    <a:pt x="0" y="1640340"/>
                  </a:lnTo>
                  <a:close/>
                </a:path>
              </a:pathLst>
            </a:custGeom>
            <a:solidFill>
              <a:srgbClr val="18264E"/>
            </a:solidFill>
          </p:spPr>
        </p:sp>
        <p:sp>
          <p:nvSpPr>
            <p:cNvPr id="6" name="TextBox 6"/>
            <p:cNvSpPr txBox="1"/>
            <p:nvPr/>
          </p:nvSpPr>
          <p:spPr>
            <a:xfrm>
              <a:off x="0" y="-19050"/>
              <a:ext cx="4274726" cy="1659390"/>
            </a:xfrm>
            <a:prstGeom prst="rect">
              <a:avLst/>
            </a:prstGeom>
          </p:spPr>
          <p:txBody>
            <a:bodyPr lIns="50800" tIns="50800" rIns="50800" bIns="50800" rtlCol="0" anchor="ctr"/>
            <a:lstStyle/>
            <a:p>
              <a:pPr algn="ctr">
                <a:lnSpc>
                  <a:spcPts val="3024"/>
                </a:lnSpc>
              </a:pPr>
              <a:endParaRPr/>
            </a:p>
          </p:txBody>
        </p:sp>
      </p:grpSp>
      <p:sp>
        <p:nvSpPr>
          <p:cNvPr id="7" name="Freeform 7"/>
          <p:cNvSpPr/>
          <p:nvPr/>
        </p:nvSpPr>
        <p:spPr>
          <a:xfrm>
            <a:off x="8148734" y="2395311"/>
            <a:ext cx="1609532" cy="1609532"/>
          </a:xfrm>
          <a:custGeom>
            <a:avLst/>
            <a:gdLst/>
            <a:ahLst/>
            <a:cxnLst/>
            <a:rect l="l" t="t" r="r" b="b"/>
            <a:pathLst>
              <a:path w="1609532" h="1609532">
                <a:moveTo>
                  <a:pt x="0" y="0"/>
                </a:moveTo>
                <a:lnTo>
                  <a:pt x="1609531" y="0"/>
                </a:lnTo>
                <a:lnTo>
                  <a:pt x="1609531" y="1609531"/>
                </a:lnTo>
                <a:lnTo>
                  <a:pt x="0" y="1609531"/>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TextBox 8"/>
          <p:cNvSpPr txBox="1"/>
          <p:nvPr/>
        </p:nvSpPr>
        <p:spPr>
          <a:xfrm>
            <a:off x="4876800" y="1234999"/>
            <a:ext cx="8153400" cy="784301"/>
          </a:xfrm>
          <a:prstGeom prst="rect">
            <a:avLst/>
          </a:prstGeom>
        </p:spPr>
        <p:txBody>
          <a:bodyPr wrap="square" lIns="0" tIns="0" rIns="0" bIns="0" rtlCol="0" anchor="t">
            <a:spAutoFit/>
          </a:bodyPr>
          <a:lstStyle/>
          <a:p>
            <a:pPr algn="ctr">
              <a:lnSpc>
                <a:spcPts val="6559"/>
              </a:lnSpc>
            </a:pPr>
            <a:r>
              <a:rPr lang="en-US" sz="3999" spc="239" dirty="0">
                <a:solidFill>
                  <a:srgbClr val="FFFFFF"/>
                </a:solidFill>
                <a:latin typeface="Times New Roman Bold"/>
              </a:rPr>
              <a:t>Conclusion &amp; Future Work</a:t>
            </a:r>
          </a:p>
        </p:txBody>
      </p:sp>
      <p:sp>
        <p:nvSpPr>
          <p:cNvPr id="9" name="Freeform 9"/>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6" cstate="print"/>
            <a:stretch>
              <a:fillRect/>
            </a:stretch>
          </a:blipFill>
        </p:spPr>
      </p:sp>
      <p:sp>
        <p:nvSpPr>
          <p:cNvPr id="10" name="Freeform 10"/>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7" cstate="print"/>
            <a:stretch>
              <a:fillRect/>
            </a:stretch>
          </a:blipFill>
        </p:spPr>
      </p:sp>
      <p:sp>
        <p:nvSpPr>
          <p:cNvPr id="12" name="TextBox 11">
            <a:extLst>
              <a:ext uri="{FF2B5EF4-FFF2-40B4-BE49-F238E27FC236}">
                <a16:creationId xmlns:a16="http://schemas.microsoft.com/office/drawing/2014/main" id="{68B61B07-2950-391F-6A2A-BA9435EC38F9}"/>
              </a:ext>
            </a:extLst>
          </p:cNvPr>
          <p:cNvSpPr txBox="1"/>
          <p:nvPr/>
        </p:nvSpPr>
        <p:spPr>
          <a:xfrm>
            <a:off x="2558810" y="3920322"/>
            <a:ext cx="13062190" cy="4639860"/>
          </a:xfrm>
          <a:prstGeom prst="rect">
            <a:avLst/>
          </a:prstGeom>
          <a:noFill/>
        </p:spPr>
        <p:txBody>
          <a:bodyPr wrap="square">
            <a:spAutoFit/>
          </a:bodyPr>
          <a:lstStyle/>
          <a:p>
            <a:pPr marL="734059" lvl="1" indent="-367030" algn="just">
              <a:lnSpc>
                <a:spcPct val="150000"/>
              </a:lnSpc>
              <a:buFont typeface="Wingdings" panose="05000000000000000000" pitchFamily="2" charset="2"/>
              <a:buChar char="§"/>
            </a:pPr>
            <a:r>
              <a:rPr lang="en-US" sz="2500" dirty="0">
                <a:solidFill>
                  <a:schemeClr val="bg1"/>
                </a:solidFill>
                <a:latin typeface="Times New Roman" panose="02020603050405020304" pitchFamily="18" charset="0"/>
                <a:cs typeface="Times New Roman" panose="02020603050405020304" pitchFamily="18" charset="0"/>
              </a:rPr>
              <a:t>Laptop based voice assistant using Python which is built using open-source software </a:t>
            </a:r>
            <a:r>
              <a:rPr lang="en-US" sz="2500" dirty="0" err="1">
                <a:solidFill>
                  <a:schemeClr val="bg1"/>
                </a:solidFill>
                <a:latin typeface="Times New Roman" panose="02020603050405020304" pitchFamily="18" charset="0"/>
                <a:cs typeface="Times New Roman" panose="02020603050405020304" pitchFamily="18" charset="0"/>
              </a:rPr>
              <a:t>VScode</a:t>
            </a:r>
            <a:r>
              <a:rPr lang="en-US" sz="2500" dirty="0">
                <a:solidFill>
                  <a:schemeClr val="bg1"/>
                </a:solidFill>
                <a:latin typeface="Times New Roman" panose="02020603050405020304" pitchFamily="18" charset="0"/>
                <a:cs typeface="Times New Roman" panose="02020603050405020304" pitchFamily="18" charset="0"/>
              </a:rPr>
              <a:t> as an implementation tool. This Project will be helpful for people of all generations as well as to people with some disabilities or people with some special cases. The personal voice assistant will be easy to use and will reduce the manual human efforts for performing various tasks. </a:t>
            </a:r>
          </a:p>
          <a:p>
            <a:pPr marL="734059" lvl="1" indent="-367030" algn="just">
              <a:lnSpc>
                <a:spcPct val="150000"/>
              </a:lnSpc>
              <a:buFont typeface="Wingdings" panose="05000000000000000000" pitchFamily="2" charset="2"/>
              <a:buChar char="§"/>
            </a:pPr>
            <a:r>
              <a:rPr lang="en-US" sz="2500" dirty="0">
                <a:solidFill>
                  <a:schemeClr val="bg1"/>
                </a:solidFill>
                <a:latin typeface="Times New Roman" panose="02020603050405020304" pitchFamily="18" charset="0"/>
                <a:cs typeface="Times New Roman" panose="02020603050405020304" pitchFamily="18" charset="0"/>
              </a:rPr>
              <a:t>The functionality of the current voice assistant system is limited to working on Desktop based and working online (required to have internet connection to perform tasks) only. The voice assistant system is modular in nature so that addition of new features is possible without disturbing current system functionalities. </a:t>
            </a:r>
            <a:endParaRPr lang="en-US" sz="2500" spc="203"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202271"/>
            <a:ext cx="16517315" cy="7661787"/>
            <a:chOff x="0" y="0"/>
            <a:chExt cx="4350239" cy="2017919"/>
          </a:xfrm>
        </p:grpSpPr>
        <p:sp>
          <p:nvSpPr>
            <p:cNvPr id="3" name="Freeform 3"/>
            <p:cNvSpPr/>
            <p:nvPr/>
          </p:nvSpPr>
          <p:spPr>
            <a:xfrm>
              <a:off x="0" y="0"/>
              <a:ext cx="4350239" cy="2017919"/>
            </a:xfrm>
            <a:custGeom>
              <a:avLst/>
              <a:gdLst/>
              <a:ahLst/>
              <a:cxnLst/>
              <a:rect l="l" t="t" r="r" b="b"/>
              <a:pathLst>
                <a:path w="4350239" h="2017919">
                  <a:moveTo>
                    <a:pt x="0" y="0"/>
                  </a:moveTo>
                  <a:lnTo>
                    <a:pt x="4350239" y="0"/>
                  </a:lnTo>
                  <a:lnTo>
                    <a:pt x="4350239" y="2017919"/>
                  </a:lnTo>
                  <a:lnTo>
                    <a:pt x="0" y="2017919"/>
                  </a:lnTo>
                  <a:close/>
                </a:path>
              </a:pathLst>
            </a:custGeom>
            <a:solidFill>
              <a:srgbClr val="B6BCCE">
                <a:alpha val="19608"/>
              </a:srgbClr>
            </a:solidFill>
          </p:spPr>
        </p:sp>
        <p:sp>
          <p:nvSpPr>
            <p:cNvPr id="4" name="TextBox 4"/>
            <p:cNvSpPr txBox="1"/>
            <p:nvPr/>
          </p:nvSpPr>
          <p:spPr>
            <a:xfrm>
              <a:off x="0" y="-19050"/>
              <a:ext cx="4350239" cy="2036969"/>
            </a:xfrm>
            <a:prstGeom prst="rect">
              <a:avLst/>
            </a:prstGeom>
          </p:spPr>
          <p:txBody>
            <a:bodyPr lIns="50800" tIns="50800" rIns="50800" bIns="50800" rtlCol="0" anchor="ctr"/>
            <a:lstStyle/>
            <a:p>
              <a:pPr algn="ctr">
                <a:lnSpc>
                  <a:spcPts val="3024"/>
                </a:lnSpc>
              </a:pPr>
              <a:endParaRPr/>
            </a:p>
          </p:txBody>
        </p:sp>
      </p:grpSp>
      <p:sp>
        <p:nvSpPr>
          <p:cNvPr id="5" name="TextBox 5"/>
          <p:cNvSpPr txBox="1"/>
          <p:nvPr/>
        </p:nvSpPr>
        <p:spPr>
          <a:xfrm>
            <a:off x="1935845" y="1244554"/>
            <a:ext cx="14380295" cy="712362"/>
          </a:xfrm>
          <a:prstGeom prst="rect">
            <a:avLst/>
          </a:prstGeom>
        </p:spPr>
        <p:txBody>
          <a:bodyPr lIns="0" tIns="0" rIns="0" bIns="0" rtlCol="0" anchor="t">
            <a:spAutoFit/>
          </a:bodyPr>
          <a:lstStyle/>
          <a:p>
            <a:pPr algn="ctr">
              <a:lnSpc>
                <a:spcPts val="5039"/>
              </a:lnSpc>
            </a:pPr>
            <a:r>
              <a:rPr lang="en-US" sz="3999" dirty="0">
                <a:solidFill>
                  <a:srgbClr val="061237"/>
                </a:solidFill>
                <a:latin typeface="Times New Roman Bold"/>
              </a:rPr>
              <a:t>References</a:t>
            </a:r>
          </a:p>
        </p:txBody>
      </p:sp>
      <p:sp>
        <p:nvSpPr>
          <p:cNvPr id="6" name="Freeform 6"/>
          <p:cNvSpPr/>
          <p:nvPr/>
        </p:nvSpPr>
        <p:spPr>
          <a:xfrm>
            <a:off x="-2410917" y="8016208"/>
            <a:ext cx="4092356" cy="41148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4" cstate="print"/>
            <a:stretch>
              <a:fillRect/>
            </a:stretch>
          </a:blipFill>
        </p:spPr>
      </p:sp>
      <p:sp>
        <p:nvSpPr>
          <p:cNvPr id="8" name="Freeform 8"/>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5" cstate="print"/>
            <a:stretch>
              <a:fillRect/>
            </a:stretch>
          </a:blipFill>
        </p:spPr>
      </p:sp>
      <p:sp>
        <p:nvSpPr>
          <p:cNvPr id="10" name="TextBox 9">
            <a:extLst>
              <a:ext uri="{FF2B5EF4-FFF2-40B4-BE49-F238E27FC236}">
                <a16:creationId xmlns:a16="http://schemas.microsoft.com/office/drawing/2014/main" id="{A0E8D226-D06C-08E4-50B4-A98FB2B5D4F7}"/>
              </a:ext>
            </a:extLst>
          </p:cNvPr>
          <p:cNvSpPr txBox="1"/>
          <p:nvPr/>
        </p:nvSpPr>
        <p:spPr>
          <a:xfrm>
            <a:off x="1600200" y="2857500"/>
            <a:ext cx="15240000" cy="8679427"/>
          </a:xfrm>
          <a:prstGeom prst="rect">
            <a:avLst/>
          </a:prstGeom>
          <a:noFill/>
        </p:spPr>
        <p:txBody>
          <a:bodyPr wrap="square">
            <a:spAutoFit/>
          </a:bodyPr>
          <a:lstStyle/>
          <a:p>
            <a:pPr algn="just" rtl="0">
              <a:lnSpc>
                <a:spcPct val="150000"/>
              </a:lnSpc>
              <a:spcBef>
                <a:spcPts val="0"/>
              </a:spcBef>
              <a:spcAft>
                <a:spcPts val="0"/>
              </a:spcAft>
            </a:pPr>
            <a:r>
              <a:rPr lang="en-IN" sz="2500" b="0" i="0" u="none" strike="noStrike" dirty="0">
                <a:solidFill>
                  <a:srgbClr val="222222"/>
                </a:solidFill>
                <a:effectLst/>
                <a:latin typeface="Times New Roman" panose="02020603050405020304" pitchFamily="18" charset="0"/>
                <a:cs typeface="Times New Roman" panose="02020603050405020304" pitchFamily="18" charset="0"/>
              </a:rPr>
              <a:t>[1]  Jain, Raj Kumar, et al. "Artificial Intelligence Based A Communicative Virtual Voice Assistant Using Python &amp; Visual Code Technology." </a:t>
            </a:r>
            <a:r>
              <a:rPr lang="en-IN" sz="2500" b="0" i="1" u="none" strike="noStrike" dirty="0">
                <a:solidFill>
                  <a:srgbClr val="222222"/>
                </a:solidFill>
                <a:effectLst/>
                <a:latin typeface="Times New Roman" panose="02020603050405020304" pitchFamily="18" charset="0"/>
                <a:cs typeface="Times New Roman" panose="02020603050405020304" pitchFamily="18" charset="0"/>
              </a:rPr>
              <a:t>World Journal of Research and Review (WJRR)</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13.5 (2021): 23-26.</a:t>
            </a:r>
          </a:p>
          <a:p>
            <a:pPr algn="just" rtl="0">
              <a:lnSpc>
                <a:spcPct val="150000"/>
              </a:lnSpc>
              <a:spcBef>
                <a:spcPts val="0"/>
              </a:spcBef>
              <a:spcAft>
                <a:spcPts val="0"/>
              </a:spcAft>
            </a:pPr>
            <a:endParaRPr lang="en-IN" sz="2500" dirty="0">
              <a:latin typeface="Times New Roman" panose="02020603050405020304" pitchFamily="18" charset="0"/>
              <a:cs typeface="Times New Roman" panose="02020603050405020304" pitchFamily="18" charset="0"/>
            </a:endParaRPr>
          </a:p>
          <a:p>
            <a:pPr algn="just" rtl="0">
              <a:lnSpc>
                <a:spcPct val="150000"/>
              </a:lnSpc>
              <a:spcBef>
                <a:spcPts val="0"/>
              </a:spcBef>
              <a:spcAft>
                <a:spcPts val="0"/>
              </a:spcAft>
            </a:pPr>
            <a:r>
              <a:rPr lang="en-IN" sz="2500" b="0" i="0" u="none" strike="noStrike" dirty="0">
                <a:solidFill>
                  <a:srgbClr val="222222"/>
                </a:solidFill>
                <a:effectLst/>
                <a:latin typeface="Times New Roman" panose="02020603050405020304" pitchFamily="18" charset="0"/>
                <a:cs typeface="Times New Roman" panose="02020603050405020304" pitchFamily="18" charset="0"/>
              </a:rPr>
              <a:t>[2]</a:t>
            </a:r>
            <a:r>
              <a:rPr lang="en-IN" sz="2500" dirty="0">
                <a:solidFill>
                  <a:srgbClr val="222222"/>
                </a:solidFill>
                <a:latin typeface="Times New Roman" panose="02020603050405020304" pitchFamily="18" charset="0"/>
                <a:cs typeface="Times New Roman" panose="02020603050405020304" pitchFamily="18" charset="0"/>
              </a:rPr>
              <a:t> </a:t>
            </a:r>
            <a:r>
              <a:rPr lang="en-IN" sz="2500" b="0" i="0" u="none" strike="noStrike" dirty="0" err="1">
                <a:solidFill>
                  <a:srgbClr val="222222"/>
                </a:solidFill>
                <a:effectLst/>
                <a:latin typeface="Times New Roman" panose="02020603050405020304" pitchFamily="18" charset="0"/>
                <a:cs typeface="Times New Roman" panose="02020603050405020304" pitchFamily="18" charset="0"/>
              </a:rPr>
              <a:t>Appalaraju</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a:t>
            </a:r>
            <a:r>
              <a:rPr lang="en-IN" sz="2500" b="0" i="0" u="none" strike="noStrike" dirty="0" err="1">
                <a:solidFill>
                  <a:srgbClr val="222222"/>
                </a:solidFill>
                <a:effectLst/>
                <a:latin typeface="Times New Roman" panose="02020603050405020304" pitchFamily="18" charset="0"/>
                <a:cs typeface="Times New Roman" panose="02020603050405020304" pitchFamily="18" charset="0"/>
              </a:rPr>
              <a:t>Vadaboyina</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et al. "Design and development of intelligent voice personal assistant using python." </a:t>
            </a:r>
            <a:r>
              <a:rPr lang="en-IN" sz="2500" b="0" i="1" u="none" strike="noStrike" dirty="0">
                <a:solidFill>
                  <a:srgbClr val="222222"/>
                </a:solidFill>
                <a:effectLst/>
                <a:latin typeface="Times New Roman" panose="02020603050405020304" pitchFamily="18" charset="0"/>
                <a:cs typeface="Times New Roman" panose="02020603050405020304" pitchFamily="18" charset="0"/>
              </a:rPr>
              <a:t>2021 3rd International Conference on Advances in Computing, Communication Control and Networking (ICAC3N)</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a:t>
            </a:r>
          </a:p>
          <a:p>
            <a:pPr algn="just" rtl="0">
              <a:lnSpc>
                <a:spcPct val="150000"/>
              </a:lnSpc>
              <a:spcBef>
                <a:spcPts val="0"/>
              </a:spcBef>
              <a:spcAft>
                <a:spcPts val="0"/>
              </a:spcAft>
            </a:pPr>
            <a:endParaRPr lang="en-IN" sz="2500" dirty="0">
              <a:solidFill>
                <a:srgbClr val="222222"/>
              </a:solidFill>
              <a:latin typeface="Times New Roman" panose="02020603050405020304" pitchFamily="18" charset="0"/>
              <a:cs typeface="Times New Roman" panose="02020603050405020304" pitchFamily="18" charset="0"/>
            </a:endParaRPr>
          </a:p>
          <a:p>
            <a:pPr algn="just" rtl="0">
              <a:lnSpc>
                <a:spcPct val="150000"/>
              </a:lnSpc>
              <a:spcBef>
                <a:spcPts val="0"/>
              </a:spcBef>
              <a:spcAft>
                <a:spcPts val="0"/>
              </a:spcAft>
            </a:pPr>
            <a:r>
              <a:rPr lang="en-IN" sz="2500" b="0" i="0" u="none" strike="noStrike" dirty="0">
                <a:solidFill>
                  <a:srgbClr val="222222"/>
                </a:solidFill>
                <a:effectLst/>
                <a:latin typeface="Times New Roman" panose="02020603050405020304" pitchFamily="18" charset="0"/>
                <a:cs typeface="Times New Roman" panose="02020603050405020304" pitchFamily="18" charset="0"/>
              </a:rPr>
              <a:t>[3]  </a:t>
            </a:r>
            <a:r>
              <a:rPr lang="en-IN" sz="2500" b="0" i="0" u="none" strike="noStrike" dirty="0" err="1">
                <a:solidFill>
                  <a:srgbClr val="222222"/>
                </a:solidFill>
                <a:effectLst/>
                <a:latin typeface="Times New Roman" panose="02020603050405020304" pitchFamily="18" charset="0"/>
                <a:cs typeface="Times New Roman" panose="02020603050405020304" pitchFamily="18" charset="0"/>
              </a:rPr>
              <a:t>Fapal</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A., Kanade, T., </a:t>
            </a:r>
            <a:r>
              <a:rPr lang="en-IN" sz="2500" b="0" i="0" u="none" strike="noStrike" dirty="0" err="1">
                <a:solidFill>
                  <a:srgbClr val="222222"/>
                </a:solidFill>
                <a:effectLst/>
                <a:latin typeface="Times New Roman" panose="02020603050405020304" pitchFamily="18" charset="0"/>
                <a:cs typeface="Times New Roman" panose="02020603050405020304" pitchFamily="18" charset="0"/>
              </a:rPr>
              <a:t>Janrao</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B., </a:t>
            </a:r>
            <a:r>
              <a:rPr lang="en-IN" sz="2500" b="0" i="0" u="none" strike="noStrike" dirty="0" err="1">
                <a:solidFill>
                  <a:srgbClr val="222222"/>
                </a:solidFill>
                <a:effectLst/>
                <a:latin typeface="Times New Roman" panose="02020603050405020304" pitchFamily="18" charset="0"/>
                <a:cs typeface="Times New Roman" panose="02020603050405020304" pitchFamily="18" charset="0"/>
              </a:rPr>
              <a:t>Kamble</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M., &amp; </a:t>
            </a:r>
            <a:r>
              <a:rPr lang="en-IN" sz="2500" b="0" i="0" u="none" strike="noStrike" dirty="0" err="1">
                <a:solidFill>
                  <a:srgbClr val="222222"/>
                </a:solidFill>
                <a:effectLst/>
                <a:latin typeface="Times New Roman" panose="02020603050405020304" pitchFamily="18" charset="0"/>
                <a:cs typeface="Times New Roman" panose="02020603050405020304" pitchFamily="18" charset="0"/>
              </a:rPr>
              <a:t>Raule</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M. (2021). Personal Virtual Assistant for Windows Using Python. </a:t>
            </a:r>
            <a:r>
              <a:rPr lang="en-IN" sz="2500" b="0" i="1" u="none" strike="noStrike" dirty="0">
                <a:solidFill>
                  <a:srgbClr val="222222"/>
                </a:solidFill>
                <a:effectLst/>
                <a:latin typeface="Times New Roman" panose="02020603050405020304" pitchFamily="18" charset="0"/>
                <a:cs typeface="Times New Roman" panose="02020603050405020304" pitchFamily="18" charset="0"/>
              </a:rPr>
              <a:t>International Research Journal of Modernization in Engineering</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a:t>
            </a:r>
            <a:r>
              <a:rPr lang="en-IN" sz="2500" b="0" i="1" u="none" strike="noStrike" dirty="0">
                <a:solidFill>
                  <a:srgbClr val="222222"/>
                </a:solidFill>
                <a:effectLst/>
                <a:latin typeface="Times New Roman" panose="02020603050405020304" pitchFamily="18" charset="0"/>
                <a:cs typeface="Times New Roman" panose="02020603050405020304" pitchFamily="18" charset="0"/>
              </a:rPr>
              <a:t>3</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(07), 485-491.</a:t>
            </a:r>
          </a:p>
          <a:p>
            <a:pPr marL="457200" indent="-457200" algn="just" rtl="0">
              <a:lnSpc>
                <a:spcPct val="150000"/>
              </a:lnSpc>
              <a:spcBef>
                <a:spcPts val="0"/>
              </a:spcBef>
              <a:spcAft>
                <a:spcPts val="0"/>
              </a:spcAft>
              <a:buFont typeface="+mj-lt"/>
              <a:buAutoNum type="arabicParenR"/>
            </a:pPr>
            <a:endParaRPr lang="en-IN" sz="2500" b="0" dirty="0">
              <a:effectLst/>
              <a:latin typeface="Times New Roman" panose="02020603050405020304" pitchFamily="18" charset="0"/>
              <a:cs typeface="Times New Roman" panose="02020603050405020304" pitchFamily="18" charset="0"/>
            </a:endParaRPr>
          </a:p>
          <a:p>
            <a:pPr algn="just" rtl="0">
              <a:lnSpc>
                <a:spcPct val="150000"/>
              </a:lnSpc>
              <a:spcBef>
                <a:spcPts val="0"/>
              </a:spcBef>
              <a:spcAft>
                <a:spcPts val="0"/>
              </a:spcAft>
            </a:pPr>
            <a:r>
              <a:rPr lang="en-IN" sz="2500" b="0" i="0" u="none" strike="noStrike" dirty="0">
                <a:solidFill>
                  <a:srgbClr val="222222"/>
                </a:solidFill>
                <a:effectLst/>
                <a:latin typeface="Times New Roman" panose="02020603050405020304" pitchFamily="18" charset="0"/>
                <a:cs typeface="Times New Roman" panose="02020603050405020304" pitchFamily="18" charset="0"/>
              </a:rPr>
              <a:t>[4] </a:t>
            </a:r>
            <a:r>
              <a:rPr lang="en-IN" sz="2500" b="0" i="0" u="none" strike="noStrike" dirty="0" err="1">
                <a:solidFill>
                  <a:srgbClr val="222222"/>
                </a:solidFill>
                <a:effectLst/>
                <a:latin typeface="Times New Roman" panose="02020603050405020304" pitchFamily="18" charset="0"/>
                <a:cs typeface="Times New Roman" panose="02020603050405020304" pitchFamily="18" charset="0"/>
              </a:rPr>
              <a:t>Kannake</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Rashmi, </a:t>
            </a:r>
            <a:r>
              <a:rPr lang="en-IN" sz="2500" b="0" i="0" u="none" strike="noStrike" dirty="0" err="1">
                <a:solidFill>
                  <a:srgbClr val="222222"/>
                </a:solidFill>
                <a:effectLst/>
                <a:latin typeface="Times New Roman" panose="02020603050405020304" pitchFamily="18" charset="0"/>
                <a:cs typeface="Times New Roman" panose="02020603050405020304" pitchFamily="18" charset="0"/>
              </a:rPr>
              <a:t>Pranmya</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Kale, Nikhil Dongre, Vipul </a:t>
            </a:r>
            <a:r>
              <a:rPr lang="en-IN" sz="2500" b="0" i="0" u="none" strike="noStrike" dirty="0" err="1">
                <a:solidFill>
                  <a:srgbClr val="222222"/>
                </a:solidFill>
                <a:effectLst/>
                <a:latin typeface="Times New Roman" panose="02020603050405020304" pitchFamily="18" charset="0"/>
                <a:cs typeface="Times New Roman" panose="02020603050405020304" pitchFamily="18" charset="0"/>
              </a:rPr>
              <a:t>Kshirsagar</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and Yogesh </a:t>
            </a:r>
            <a:r>
              <a:rPr lang="en-IN" sz="2500" b="0" i="0" u="none" strike="noStrike" dirty="0" err="1">
                <a:solidFill>
                  <a:srgbClr val="222222"/>
                </a:solidFill>
                <a:effectLst/>
                <a:latin typeface="Times New Roman" panose="02020603050405020304" pitchFamily="18" charset="0"/>
                <a:cs typeface="Times New Roman" panose="02020603050405020304" pitchFamily="18" charset="0"/>
              </a:rPr>
              <a:t>Tajane</a:t>
            </a:r>
            <a:r>
              <a:rPr lang="en-IN" sz="2500" b="0" i="0" u="none" strike="noStrike" dirty="0">
                <a:solidFill>
                  <a:srgbClr val="222222"/>
                </a:solidFill>
                <a:effectLst/>
                <a:latin typeface="Times New Roman" panose="02020603050405020304" pitchFamily="18" charset="0"/>
                <a:cs typeface="Times New Roman" panose="02020603050405020304" pitchFamily="18" charset="0"/>
              </a:rPr>
              <a:t>. "SMART VIRTUAL VOICE ASSISTANT USING PYTHON."</a:t>
            </a:r>
            <a:endParaRPr lang="en-IN" sz="2500" b="0" dirty="0">
              <a:effectLst/>
              <a:latin typeface="Times New Roman" panose="02020603050405020304" pitchFamily="18" charset="0"/>
              <a:cs typeface="Times New Roman" panose="02020603050405020304" pitchFamily="18" charset="0"/>
            </a:endParaRPr>
          </a:p>
          <a:p>
            <a:pPr algn="just">
              <a:lnSpc>
                <a:spcPct val="150000"/>
              </a:lnSpc>
            </a:pPr>
            <a:br>
              <a:rPr lang="en-IN" sz="2500" dirty="0">
                <a:latin typeface="Times New Roman" panose="02020603050405020304" pitchFamily="18" charset="0"/>
                <a:cs typeface="Times New Roman" panose="02020603050405020304" pitchFamily="18" charset="0"/>
              </a:rPr>
            </a:br>
            <a:endParaRPr lang="en-IN" sz="2500" dirty="0">
              <a:latin typeface="Times New Roman" panose="02020603050405020304" pitchFamily="18" charset="0"/>
              <a:cs typeface="Times New Roman" panose="02020603050405020304" pitchFamily="18" charset="0"/>
            </a:endParaRPr>
          </a:p>
          <a:p>
            <a:pPr algn="just" rtl="0">
              <a:lnSpc>
                <a:spcPct val="150000"/>
              </a:lnSpc>
              <a:spcBef>
                <a:spcPts val="0"/>
              </a:spcBef>
              <a:spcAft>
                <a:spcPts val="0"/>
              </a:spcAft>
            </a:pPr>
            <a:endParaRPr lang="en-IN" sz="25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601279" cy="10287000"/>
            <a:chOff x="0" y="0"/>
            <a:chExt cx="1738608" cy="2709333"/>
          </a:xfrm>
        </p:grpSpPr>
        <p:sp>
          <p:nvSpPr>
            <p:cNvPr id="3" name="Freeform 3"/>
            <p:cNvSpPr/>
            <p:nvPr/>
          </p:nvSpPr>
          <p:spPr>
            <a:xfrm>
              <a:off x="0" y="0"/>
              <a:ext cx="1738608" cy="2709333"/>
            </a:xfrm>
            <a:custGeom>
              <a:avLst/>
              <a:gdLst/>
              <a:ahLst/>
              <a:cxnLst/>
              <a:rect l="l" t="t" r="r" b="b"/>
              <a:pathLst>
                <a:path w="1738608" h="2709333">
                  <a:moveTo>
                    <a:pt x="0" y="0"/>
                  </a:moveTo>
                  <a:lnTo>
                    <a:pt x="1738608" y="0"/>
                  </a:lnTo>
                  <a:lnTo>
                    <a:pt x="1738608" y="2709333"/>
                  </a:lnTo>
                  <a:lnTo>
                    <a:pt x="0" y="2709333"/>
                  </a:lnTo>
                  <a:close/>
                </a:path>
              </a:pathLst>
            </a:custGeom>
            <a:solidFill>
              <a:srgbClr val="FFFFFF"/>
            </a:solidFill>
          </p:spPr>
        </p:sp>
        <p:sp>
          <p:nvSpPr>
            <p:cNvPr id="4" name="TextBox 4"/>
            <p:cNvSpPr txBox="1"/>
            <p:nvPr/>
          </p:nvSpPr>
          <p:spPr>
            <a:xfrm>
              <a:off x="0" y="-38100"/>
              <a:ext cx="1738608" cy="2747433"/>
            </a:xfrm>
            <a:prstGeom prst="rect">
              <a:avLst/>
            </a:prstGeom>
          </p:spPr>
          <p:txBody>
            <a:bodyPr lIns="50800" tIns="50800" rIns="50800" bIns="50800" rtlCol="0" anchor="ctr"/>
            <a:lstStyle/>
            <a:p>
              <a:pPr algn="ctr">
                <a:lnSpc>
                  <a:spcPts val="2100"/>
                </a:lnSpc>
              </a:pPr>
              <a:endParaRPr/>
            </a:p>
          </p:txBody>
        </p:sp>
      </p:grpSp>
      <p:graphicFrame>
        <p:nvGraphicFramePr>
          <p:cNvPr id="5" name="Table 5"/>
          <p:cNvGraphicFramePr>
            <a:graphicFrameLocks noGrp="1"/>
          </p:cNvGraphicFramePr>
          <p:nvPr/>
        </p:nvGraphicFramePr>
        <p:xfrm>
          <a:off x="6601279" y="-51642"/>
          <a:ext cx="11696246" cy="10399810"/>
        </p:xfrm>
        <a:graphic>
          <a:graphicData uri="http://schemas.openxmlformats.org/drawingml/2006/table">
            <a:tbl>
              <a:tblPr/>
              <a:tblGrid>
                <a:gridCol w="5848123">
                  <a:extLst>
                    <a:ext uri="{9D8B030D-6E8A-4147-A177-3AD203B41FA5}">
                      <a16:colId xmlns:a16="http://schemas.microsoft.com/office/drawing/2014/main" val="20000"/>
                    </a:ext>
                  </a:extLst>
                </a:gridCol>
                <a:gridCol w="5848123">
                  <a:extLst>
                    <a:ext uri="{9D8B030D-6E8A-4147-A177-3AD203B41FA5}">
                      <a16:colId xmlns:a16="http://schemas.microsoft.com/office/drawing/2014/main" val="20001"/>
                    </a:ext>
                  </a:extLst>
                </a:gridCol>
              </a:tblGrid>
              <a:tr h="2569930">
                <a:tc>
                  <a:txBody>
                    <a:bodyPr/>
                    <a:lstStyle/>
                    <a:p>
                      <a:pPr algn="ctr">
                        <a:lnSpc>
                          <a:spcPts val="4200"/>
                        </a:lnSpc>
                        <a:defRPr/>
                      </a:pPr>
                      <a:r>
                        <a:rPr lang="en-US" sz="3000" dirty="0">
                          <a:solidFill>
                            <a:srgbClr val="FFFFFF"/>
                          </a:solidFill>
                          <a:latin typeface="Times New Roman Bold"/>
                        </a:rPr>
                        <a:t>Abstract</a:t>
                      </a:r>
                      <a:endParaRPr lang="en-US" sz="1100" dirty="0"/>
                    </a:p>
                  </a:txBody>
                  <a:tcPr marL="190500" marR="190500" marT="190500" marB="190500" anchor="ctr">
                    <a:lnL w="19050" cap="flat" cmpd="sng" algn="ctr">
                      <a:solidFill>
                        <a:srgbClr val="1B4444"/>
                      </a:solidFill>
                      <a:prstDash val="solid"/>
                      <a:round/>
                      <a:headEnd type="none" w="med" len="med"/>
                      <a:tailEnd type="none" w="med" len="med"/>
                    </a:lnL>
                    <a:lnR w="19050" cap="flat" cmpd="sng" algn="ctr">
                      <a:solidFill>
                        <a:srgbClr val="1B4444"/>
                      </a:solidFill>
                      <a:prstDash val="solid"/>
                      <a:round/>
                      <a:headEnd type="none" w="med" len="med"/>
                      <a:tailEnd type="none" w="med" len="med"/>
                    </a:lnR>
                    <a:lnT w="19050" cap="flat" cmpd="sng" algn="ctr">
                      <a:solidFill>
                        <a:srgbClr val="1B4444"/>
                      </a:solidFill>
                      <a:prstDash val="solid"/>
                      <a:round/>
                      <a:headEnd type="none" w="med" len="med"/>
                      <a:tailEnd type="none" w="med" len="med"/>
                    </a:lnT>
                    <a:lnB w="19050" cap="flat" cmpd="sng" algn="ctr">
                      <a:solidFill>
                        <a:srgbClr val="1B4444"/>
                      </a:solidFill>
                      <a:prstDash val="solid"/>
                      <a:round/>
                      <a:headEnd type="none" w="med" len="med"/>
                      <a:tailEnd type="none" w="med" len="med"/>
                    </a:lnB>
                    <a:solidFill>
                      <a:srgbClr val="061237"/>
                    </a:solidFill>
                  </a:tcPr>
                </a:tc>
                <a:tc>
                  <a:txBody>
                    <a:bodyPr/>
                    <a:lstStyle/>
                    <a:p>
                      <a:pPr algn="ctr">
                        <a:lnSpc>
                          <a:spcPts val="4200"/>
                        </a:lnSpc>
                        <a:defRPr/>
                      </a:pPr>
                      <a:r>
                        <a:rPr lang="en-US" sz="3000">
                          <a:solidFill>
                            <a:srgbClr val="1B4444"/>
                          </a:solidFill>
                          <a:latin typeface="Times New Roman Bold"/>
                        </a:rPr>
                        <a:t>Introduction</a:t>
                      </a:r>
                      <a:endParaRPr lang="en-US" sz="1100"/>
                    </a:p>
                  </a:txBody>
                  <a:tcPr marL="190500" marR="190500" marT="190500" marB="190500" anchor="ctr">
                    <a:lnL w="19050" cap="flat" cmpd="sng" algn="ctr">
                      <a:solidFill>
                        <a:srgbClr val="1B4444"/>
                      </a:solidFill>
                      <a:prstDash val="solid"/>
                      <a:round/>
                      <a:headEnd type="none" w="med" len="med"/>
                      <a:tailEnd type="none" w="med" len="med"/>
                    </a:lnL>
                    <a:lnR w="19050" cap="flat" cmpd="sng" algn="ctr">
                      <a:solidFill>
                        <a:srgbClr val="1B4444"/>
                      </a:solidFill>
                      <a:prstDash val="solid"/>
                      <a:round/>
                      <a:headEnd type="none" w="med" len="med"/>
                      <a:tailEnd type="none" w="med" len="med"/>
                    </a:lnR>
                    <a:lnT w="19050" cap="flat" cmpd="sng" algn="ctr">
                      <a:solidFill>
                        <a:srgbClr val="1B4444"/>
                      </a:solidFill>
                      <a:prstDash val="solid"/>
                      <a:round/>
                      <a:headEnd type="none" w="med" len="med"/>
                      <a:tailEnd type="none" w="med" len="med"/>
                    </a:lnT>
                    <a:lnB w="19050" cap="flat" cmpd="sng" algn="ctr">
                      <a:solidFill>
                        <a:srgbClr val="1B4444"/>
                      </a:solidFill>
                      <a:prstDash val="solid"/>
                      <a:round/>
                      <a:headEnd type="none" w="med" len="med"/>
                      <a:tailEnd type="none" w="med" len="med"/>
                    </a:lnB>
                  </a:tcPr>
                </a:tc>
                <a:extLst>
                  <a:ext uri="{0D108BD9-81ED-4DB2-BD59-A6C34878D82A}">
                    <a16:rowId xmlns:a16="http://schemas.microsoft.com/office/drawing/2014/main" val="10000"/>
                  </a:ext>
                </a:extLst>
              </a:tr>
              <a:tr h="2569930">
                <a:tc>
                  <a:txBody>
                    <a:bodyPr/>
                    <a:lstStyle/>
                    <a:p>
                      <a:pPr algn="ctr">
                        <a:lnSpc>
                          <a:spcPts val="4200"/>
                        </a:lnSpc>
                        <a:defRPr/>
                      </a:pPr>
                      <a:r>
                        <a:rPr lang="en-US" sz="3000">
                          <a:solidFill>
                            <a:srgbClr val="1B4444"/>
                          </a:solidFill>
                          <a:latin typeface="Times New Roman Bold"/>
                        </a:rPr>
                        <a:t>Related Work</a:t>
                      </a:r>
                      <a:endParaRPr lang="en-US" sz="1100"/>
                    </a:p>
                  </a:txBody>
                  <a:tcPr marL="190500" marR="190500" marT="190500" marB="190500" anchor="ctr">
                    <a:lnL w="19050" cap="flat" cmpd="sng" algn="ctr">
                      <a:solidFill>
                        <a:srgbClr val="1B4444"/>
                      </a:solidFill>
                      <a:prstDash val="solid"/>
                      <a:round/>
                      <a:headEnd type="none" w="med" len="med"/>
                      <a:tailEnd type="none" w="med" len="med"/>
                    </a:lnL>
                    <a:lnR w="19050" cap="flat" cmpd="sng" algn="ctr">
                      <a:solidFill>
                        <a:srgbClr val="1B4444"/>
                      </a:solidFill>
                      <a:prstDash val="solid"/>
                      <a:round/>
                      <a:headEnd type="none" w="med" len="med"/>
                      <a:tailEnd type="none" w="med" len="med"/>
                    </a:lnR>
                    <a:lnT w="19050" cap="flat" cmpd="sng" algn="ctr">
                      <a:solidFill>
                        <a:srgbClr val="1B4444"/>
                      </a:solidFill>
                      <a:prstDash val="solid"/>
                      <a:round/>
                      <a:headEnd type="none" w="med" len="med"/>
                      <a:tailEnd type="none" w="med" len="med"/>
                    </a:lnT>
                    <a:lnB w="19050" cap="flat" cmpd="sng" algn="ctr">
                      <a:solidFill>
                        <a:srgbClr val="1B4444"/>
                      </a:solidFill>
                      <a:prstDash val="solid"/>
                      <a:round/>
                      <a:headEnd type="none" w="med" len="med"/>
                      <a:tailEnd type="none" w="med" len="med"/>
                    </a:lnB>
                  </a:tcPr>
                </a:tc>
                <a:tc>
                  <a:txBody>
                    <a:bodyPr/>
                    <a:lstStyle/>
                    <a:p>
                      <a:pPr algn="ctr">
                        <a:lnSpc>
                          <a:spcPts val="4200"/>
                        </a:lnSpc>
                        <a:defRPr/>
                      </a:pPr>
                      <a:r>
                        <a:rPr lang="en-US" sz="3000">
                          <a:solidFill>
                            <a:srgbClr val="FFFFFF"/>
                          </a:solidFill>
                          <a:latin typeface="Times New Roman Bold"/>
                        </a:rPr>
                        <a:t>Proposed Work</a:t>
                      </a:r>
                      <a:endParaRPr lang="en-US" sz="1100"/>
                    </a:p>
                  </a:txBody>
                  <a:tcPr marL="190500" marR="190500" marT="190500" marB="190500" anchor="ctr">
                    <a:lnL w="19050" cap="flat" cmpd="sng" algn="ctr">
                      <a:solidFill>
                        <a:srgbClr val="1B4444"/>
                      </a:solidFill>
                      <a:prstDash val="solid"/>
                      <a:round/>
                      <a:headEnd type="none" w="med" len="med"/>
                      <a:tailEnd type="none" w="med" len="med"/>
                    </a:lnL>
                    <a:lnR w="19050" cap="flat" cmpd="sng" algn="ctr">
                      <a:solidFill>
                        <a:srgbClr val="1B4444"/>
                      </a:solidFill>
                      <a:prstDash val="solid"/>
                      <a:round/>
                      <a:headEnd type="none" w="med" len="med"/>
                      <a:tailEnd type="none" w="med" len="med"/>
                    </a:lnR>
                    <a:lnT w="19050" cap="flat" cmpd="sng" algn="ctr">
                      <a:solidFill>
                        <a:srgbClr val="1B4444"/>
                      </a:solidFill>
                      <a:prstDash val="solid"/>
                      <a:round/>
                      <a:headEnd type="none" w="med" len="med"/>
                      <a:tailEnd type="none" w="med" len="med"/>
                    </a:lnT>
                    <a:lnB w="19050" cap="flat" cmpd="sng" algn="ctr">
                      <a:solidFill>
                        <a:srgbClr val="1B4444"/>
                      </a:solidFill>
                      <a:prstDash val="solid"/>
                      <a:round/>
                      <a:headEnd type="none" w="med" len="med"/>
                      <a:tailEnd type="none" w="med" len="med"/>
                    </a:lnB>
                    <a:solidFill>
                      <a:srgbClr val="061237"/>
                    </a:solidFill>
                  </a:tcPr>
                </a:tc>
                <a:extLst>
                  <a:ext uri="{0D108BD9-81ED-4DB2-BD59-A6C34878D82A}">
                    <a16:rowId xmlns:a16="http://schemas.microsoft.com/office/drawing/2014/main" val="10001"/>
                  </a:ext>
                </a:extLst>
              </a:tr>
              <a:tr h="2569930">
                <a:tc>
                  <a:txBody>
                    <a:bodyPr/>
                    <a:lstStyle/>
                    <a:p>
                      <a:pPr algn="ctr">
                        <a:lnSpc>
                          <a:spcPts val="4200"/>
                        </a:lnSpc>
                        <a:defRPr/>
                      </a:pPr>
                      <a:r>
                        <a:rPr lang="en-US" sz="3000">
                          <a:solidFill>
                            <a:srgbClr val="FFFFFF"/>
                          </a:solidFill>
                          <a:latin typeface="Times New Roman Bold"/>
                        </a:rPr>
                        <a:t>Implementation &amp; Methodlogy</a:t>
                      </a:r>
                      <a:endParaRPr lang="en-US" sz="1100"/>
                    </a:p>
                  </a:txBody>
                  <a:tcPr marL="190500" marR="190500" marT="190500" marB="190500" anchor="ctr">
                    <a:lnL w="19050" cap="flat" cmpd="sng" algn="ctr">
                      <a:solidFill>
                        <a:srgbClr val="1B4444"/>
                      </a:solidFill>
                      <a:prstDash val="solid"/>
                      <a:round/>
                      <a:headEnd type="none" w="med" len="med"/>
                      <a:tailEnd type="none" w="med" len="med"/>
                    </a:lnL>
                    <a:lnR w="19050" cap="flat" cmpd="sng" algn="ctr">
                      <a:solidFill>
                        <a:srgbClr val="1B4444"/>
                      </a:solidFill>
                      <a:prstDash val="solid"/>
                      <a:round/>
                      <a:headEnd type="none" w="med" len="med"/>
                      <a:tailEnd type="none" w="med" len="med"/>
                    </a:lnR>
                    <a:lnT w="19050" cap="flat" cmpd="sng" algn="ctr">
                      <a:solidFill>
                        <a:srgbClr val="1B4444"/>
                      </a:solidFill>
                      <a:prstDash val="solid"/>
                      <a:round/>
                      <a:headEnd type="none" w="med" len="med"/>
                      <a:tailEnd type="none" w="med" len="med"/>
                    </a:lnT>
                    <a:lnB w="19050" cap="flat" cmpd="sng" algn="ctr">
                      <a:solidFill>
                        <a:srgbClr val="1B4444"/>
                      </a:solidFill>
                      <a:prstDash val="solid"/>
                      <a:round/>
                      <a:headEnd type="none" w="med" len="med"/>
                      <a:tailEnd type="none" w="med" len="med"/>
                    </a:lnB>
                    <a:solidFill>
                      <a:srgbClr val="061237"/>
                    </a:solidFill>
                  </a:tcPr>
                </a:tc>
                <a:tc>
                  <a:txBody>
                    <a:bodyPr/>
                    <a:lstStyle/>
                    <a:p>
                      <a:pPr algn="ctr">
                        <a:lnSpc>
                          <a:spcPts val="4200"/>
                        </a:lnSpc>
                        <a:defRPr/>
                      </a:pPr>
                      <a:r>
                        <a:rPr lang="en-US" sz="3000">
                          <a:solidFill>
                            <a:srgbClr val="1B4444"/>
                          </a:solidFill>
                          <a:latin typeface="Times New Roman Bold"/>
                        </a:rPr>
                        <a:t>Results</a:t>
                      </a:r>
                      <a:endParaRPr lang="en-US" sz="1100"/>
                    </a:p>
                  </a:txBody>
                  <a:tcPr marL="190500" marR="190500" marT="190500" marB="190500" anchor="ctr">
                    <a:lnL w="19050" cap="flat" cmpd="sng" algn="ctr">
                      <a:solidFill>
                        <a:srgbClr val="1B4444"/>
                      </a:solidFill>
                      <a:prstDash val="solid"/>
                      <a:round/>
                      <a:headEnd type="none" w="med" len="med"/>
                      <a:tailEnd type="none" w="med" len="med"/>
                    </a:lnL>
                    <a:lnR w="19050" cap="flat" cmpd="sng" algn="ctr">
                      <a:solidFill>
                        <a:srgbClr val="1B4444"/>
                      </a:solidFill>
                      <a:prstDash val="solid"/>
                      <a:round/>
                      <a:headEnd type="none" w="med" len="med"/>
                      <a:tailEnd type="none" w="med" len="med"/>
                    </a:lnR>
                    <a:lnT w="19050" cap="flat" cmpd="sng" algn="ctr">
                      <a:solidFill>
                        <a:srgbClr val="1B4444"/>
                      </a:solidFill>
                      <a:prstDash val="solid"/>
                      <a:round/>
                      <a:headEnd type="none" w="med" len="med"/>
                      <a:tailEnd type="none" w="med" len="med"/>
                    </a:lnT>
                    <a:lnB w="19050" cap="flat" cmpd="sng" algn="ctr">
                      <a:solidFill>
                        <a:srgbClr val="1B4444"/>
                      </a:solidFill>
                      <a:prstDash val="solid"/>
                      <a:round/>
                      <a:headEnd type="none" w="med" len="med"/>
                      <a:tailEnd type="none" w="med" len="med"/>
                    </a:lnB>
                  </a:tcPr>
                </a:tc>
                <a:extLst>
                  <a:ext uri="{0D108BD9-81ED-4DB2-BD59-A6C34878D82A}">
                    <a16:rowId xmlns:a16="http://schemas.microsoft.com/office/drawing/2014/main" val="10002"/>
                  </a:ext>
                </a:extLst>
              </a:tr>
              <a:tr h="2690020">
                <a:tc>
                  <a:txBody>
                    <a:bodyPr/>
                    <a:lstStyle/>
                    <a:p>
                      <a:pPr algn="ctr">
                        <a:lnSpc>
                          <a:spcPts val="4200"/>
                        </a:lnSpc>
                        <a:defRPr/>
                      </a:pPr>
                      <a:r>
                        <a:rPr lang="en-US" sz="3000">
                          <a:solidFill>
                            <a:srgbClr val="1B4444"/>
                          </a:solidFill>
                          <a:latin typeface="Times New Roman Bold"/>
                        </a:rPr>
                        <a:t>Conclusion &amp; Future Work</a:t>
                      </a:r>
                      <a:endParaRPr lang="en-US" sz="1100"/>
                    </a:p>
                  </a:txBody>
                  <a:tcPr marL="190500" marR="190500" marT="190500" marB="190500" anchor="ctr">
                    <a:lnL w="19050" cap="flat" cmpd="sng" algn="ctr">
                      <a:solidFill>
                        <a:srgbClr val="1B4444"/>
                      </a:solidFill>
                      <a:prstDash val="solid"/>
                      <a:round/>
                      <a:headEnd type="none" w="med" len="med"/>
                      <a:tailEnd type="none" w="med" len="med"/>
                    </a:lnL>
                    <a:lnR w="19050" cap="flat" cmpd="sng" algn="ctr">
                      <a:solidFill>
                        <a:srgbClr val="1B4444"/>
                      </a:solidFill>
                      <a:prstDash val="solid"/>
                      <a:round/>
                      <a:headEnd type="none" w="med" len="med"/>
                      <a:tailEnd type="none" w="med" len="med"/>
                    </a:lnR>
                    <a:lnT w="19050" cap="flat" cmpd="sng" algn="ctr">
                      <a:solidFill>
                        <a:srgbClr val="1B4444"/>
                      </a:solidFill>
                      <a:prstDash val="solid"/>
                      <a:round/>
                      <a:headEnd type="none" w="med" len="med"/>
                      <a:tailEnd type="none" w="med" len="med"/>
                    </a:lnT>
                    <a:lnB w="19050" cap="flat" cmpd="sng" algn="ctr">
                      <a:solidFill>
                        <a:srgbClr val="1B4444"/>
                      </a:solidFill>
                      <a:prstDash val="solid"/>
                      <a:round/>
                      <a:headEnd type="none" w="med" len="med"/>
                      <a:tailEnd type="none" w="med" len="med"/>
                    </a:lnB>
                  </a:tcPr>
                </a:tc>
                <a:tc>
                  <a:txBody>
                    <a:bodyPr/>
                    <a:lstStyle/>
                    <a:p>
                      <a:pPr algn="ctr">
                        <a:lnSpc>
                          <a:spcPts val="9799"/>
                        </a:lnSpc>
                        <a:defRPr/>
                      </a:pPr>
                      <a:r>
                        <a:rPr lang="en-US" sz="6999" dirty="0">
                          <a:solidFill>
                            <a:srgbClr val="FFFFFF"/>
                          </a:solidFill>
                          <a:latin typeface="Times New Roman Bold"/>
                        </a:rPr>
                        <a:t>Any Queries?</a:t>
                      </a:r>
                      <a:endParaRPr lang="en-US" sz="1100" dirty="0"/>
                    </a:p>
                  </a:txBody>
                  <a:tcPr marL="190500" marR="190500" marT="190500" marB="190500" anchor="ctr">
                    <a:lnL w="19050" cap="flat" cmpd="sng" algn="ctr">
                      <a:solidFill>
                        <a:srgbClr val="1B4444"/>
                      </a:solidFill>
                      <a:prstDash val="solid"/>
                      <a:round/>
                      <a:headEnd type="none" w="med" len="med"/>
                      <a:tailEnd type="none" w="med" len="med"/>
                    </a:lnL>
                    <a:lnR w="19050" cap="flat" cmpd="sng" algn="ctr">
                      <a:solidFill>
                        <a:srgbClr val="1B4444"/>
                      </a:solidFill>
                      <a:prstDash val="solid"/>
                      <a:round/>
                      <a:headEnd type="none" w="med" len="med"/>
                      <a:tailEnd type="none" w="med" len="med"/>
                    </a:lnR>
                    <a:lnT w="19050" cap="flat" cmpd="sng" algn="ctr">
                      <a:solidFill>
                        <a:srgbClr val="1B4444"/>
                      </a:solidFill>
                      <a:prstDash val="solid"/>
                      <a:round/>
                      <a:headEnd type="none" w="med" len="med"/>
                      <a:tailEnd type="none" w="med" len="med"/>
                    </a:lnT>
                    <a:lnB w="19050" cap="flat" cmpd="sng" algn="ctr">
                      <a:solidFill>
                        <a:srgbClr val="1B4444"/>
                      </a:solidFill>
                      <a:prstDash val="solid"/>
                      <a:round/>
                      <a:headEnd type="none" w="med" len="med"/>
                      <a:tailEnd type="none" w="med" len="med"/>
                    </a:lnB>
                    <a:solidFill>
                      <a:srgbClr val="061237"/>
                    </a:solidFill>
                  </a:tcPr>
                </a:tc>
                <a:extLst>
                  <a:ext uri="{0D108BD9-81ED-4DB2-BD59-A6C34878D82A}">
                    <a16:rowId xmlns:a16="http://schemas.microsoft.com/office/drawing/2014/main" val="10003"/>
                  </a:ext>
                </a:extLst>
              </a:tr>
            </a:tbl>
          </a:graphicData>
        </a:graphic>
      </p:graphicFrame>
      <p:sp>
        <p:nvSpPr>
          <p:cNvPr id="6" name="Freeform 6"/>
          <p:cNvSpPr/>
          <p:nvPr/>
        </p:nvSpPr>
        <p:spPr>
          <a:xfrm>
            <a:off x="1677415" y="2252986"/>
            <a:ext cx="3549258" cy="2386876"/>
          </a:xfrm>
          <a:custGeom>
            <a:avLst/>
            <a:gdLst/>
            <a:ahLst/>
            <a:cxnLst/>
            <a:rect l="l" t="t" r="r" b="b"/>
            <a:pathLst>
              <a:path w="3549258" h="2386876">
                <a:moveTo>
                  <a:pt x="0" y="0"/>
                </a:moveTo>
                <a:lnTo>
                  <a:pt x="3549258" y="0"/>
                </a:lnTo>
                <a:lnTo>
                  <a:pt x="3549258" y="2386876"/>
                </a:lnTo>
                <a:lnTo>
                  <a:pt x="0" y="2386876"/>
                </a:lnTo>
                <a:lnTo>
                  <a:pt x="0" y="0"/>
                </a:lnTo>
                <a:close/>
              </a:path>
            </a:pathLst>
          </a:custGeom>
          <a:blipFill>
            <a:blip r:embed="rId2" cstate="print"/>
            <a:stretch>
              <a:fillRect/>
            </a:stretch>
          </a:blipFill>
        </p:spPr>
      </p:sp>
      <p:sp>
        <p:nvSpPr>
          <p:cNvPr id="7" name="Freeform 7"/>
          <p:cNvSpPr/>
          <p:nvPr/>
        </p:nvSpPr>
        <p:spPr>
          <a:xfrm>
            <a:off x="2067485" y="5258987"/>
            <a:ext cx="2769118" cy="2769118"/>
          </a:xfrm>
          <a:custGeom>
            <a:avLst/>
            <a:gdLst/>
            <a:ahLst/>
            <a:cxnLst/>
            <a:rect l="l" t="t" r="r" b="b"/>
            <a:pathLst>
              <a:path w="2769118" h="2769118">
                <a:moveTo>
                  <a:pt x="0" y="0"/>
                </a:moveTo>
                <a:lnTo>
                  <a:pt x="2769118" y="0"/>
                </a:lnTo>
                <a:lnTo>
                  <a:pt x="2769118" y="2769118"/>
                </a:lnTo>
                <a:lnTo>
                  <a:pt x="0" y="2769118"/>
                </a:lnTo>
                <a:lnTo>
                  <a:pt x="0" y="0"/>
                </a:lnTo>
                <a:close/>
              </a:path>
            </a:pathLst>
          </a:custGeom>
          <a:blipFill>
            <a:blip r:embed="rId3"/>
            <a:stretch>
              <a:fillRect/>
            </a:stretch>
          </a:blipFill>
        </p:spPr>
      </p:sp>
      <p:sp>
        <p:nvSpPr>
          <p:cNvPr id="8" name="TextBox 8"/>
          <p:cNvSpPr txBox="1"/>
          <p:nvPr/>
        </p:nvSpPr>
        <p:spPr>
          <a:xfrm>
            <a:off x="1028700" y="781050"/>
            <a:ext cx="4582996" cy="852697"/>
          </a:xfrm>
          <a:prstGeom prst="rect">
            <a:avLst/>
          </a:prstGeom>
        </p:spPr>
        <p:txBody>
          <a:bodyPr lIns="0" tIns="0" rIns="0" bIns="0" rtlCol="0" anchor="t">
            <a:spAutoFit/>
          </a:bodyPr>
          <a:lstStyle/>
          <a:p>
            <a:pPr marL="0" lvl="0" indent="0" algn="ctr">
              <a:lnSpc>
                <a:spcPts val="6559"/>
              </a:lnSpc>
            </a:pPr>
            <a:r>
              <a:rPr lang="en-US" sz="3999" spc="239" dirty="0">
                <a:solidFill>
                  <a:srgbClr val="1B4444"/>
                </a:solidFill>
                <a:latin typeface="Times New Roman Bold"/>
              </a:rPr>
              <a:t>SUMMARY</a:t>
            </a:r>
          </a:p>
        </p:txBody>
      </p:sp>
      <p:sp>
        <p:nvSpPr>
          <p:cNvPr id="9" name="TextBox 9"/>
          <p:cNvSpPr txBox="1"/>
          <p:nvPr/>
        </p:nvSpPr>
        <p:spPr>
          <a:xfrm>
            <a:off x="1028700" y="9239250"/>
            <a:ext cx="548311" cy="273604"/>
          </a:xfrm>
          <a:prstGeom prst="rect">
            <a:avLst/>
          </a:prstGeom>
        </p:spPr>
        <p:txBody>
          <a:bodyPr lIns="0" tIns="0" rIns="0" bIns="0" rtlCol="0" anchor="t">
            <a:spAutoFit/>
          </a:bodyPr>
          <a:lstStyle/>
          <a:p>
            <a:pPr marL="0" lvl="0" indent="0" algn="r">
              <a:lnSpc>
                <a:spcPts val="2210"/>
              </a:lnSpc>
              <a:spcBef>
                <a:spcPct val="0"/>
              </a:spcBef>
            </a:pPr>
            <a:r>
              <a:rPr lang="en-US" sz="1700">
                <a:solidFill>
                  <a:srgbClr val="1B4444"/>
                </a:solidFill>
                <a:latin typeface="Montserrat Classic Bold"/>
              </a:rPr>
              <a:t>12</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par>
                                <p:cTn id="16" presetID="3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 calcmode="lin" valueType="num">
                                      <p:cBhvr>
                                        <p:cTn id="20" dur="1000" fill="hold"/>
                                        <p:tgtEl>
                                          <p:spTgt spid="7"/>
                                        </p:tgtEl>
                                        <p:attrNameLst>
                                          <p:attrName>style.rotation</p:attrName>
                                        </p:attrNameLst>
                                      </p:cBhvr>
                                      <p:tavLst>
                                        <p:tav tm="0">
                                          <p:val>
                                            <p:fltVal val="90"/>
                                          </p:val>
                                        </p:tav>
                                        <p:tav tm="100000">
                                          <p:val>
                                            <p:fltVal val="0"/>
                                          </p:val>
                                        </p:tav>
                                      </p:tavLst>
                                    </p:anim>
                                    <p:animEffect transition="in" filter="fade">
                                      <p:cBhvr>
                                        <p:cTn id="21" dur="1000"/>
                                        <p:tgtEl>
                                          <p:spTgt spid="7"/>
                                        </p:tgtEl>
                                      </p:cBhvr>
                                    </p:animEffect>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sp>
        <p:nvSpPr>
          <p:cNvPr id="2" name="TextBox 2"/>
          <p:cNvSpPr txBox="1"/>
          <p:nvPr/>
        </p:nvSpPr>
        <p:spPr>
          <a:xfrm>
            <a:off x="1028700" y="3683147"/>
            <a:ext cx="3941118" cy="852697"/>
          </a:xfrm>
          <a:prstGeom prst="rect">
            <a:avLst/>
          </a:prstGeom>
        </p:spPr>
        <p:txBody>
          <a:bodyPr lIns="0" tIns="0" rIns="0" bIns="0" rtlCol="0" anchor="t">
            <a:spAutoFit/>
          </a:bodyPr>
          <a:lstStyle/>
          <a:p>
            <a:pPr algn="ctr">
              <a:lnSpc>
                <a:spcPts val="6559"/>
              </a:lnSpc>
            </a:pPr>
            <a:r>
              <a:rPr lang="en-US" sz="3999" spc="239" dirty="0">
                <a:solidFill>
                  <a:srgbClr val="061237"/>
                </a:solidFill>
                <a:latin typeface="Times New Roman Bold"/>
              </a:rPr>
              <a:t>Our Team</a:t>
            </a:r>
          </a:p>
        </p:txBody>
      </p:sp>
      <p:grpSp>
        <p:nvGrpSpPr>
          <p:cNvPr id="3" name="Group 3"/>
          <p:cNvGrpSpPr/>
          <p:nvPr/>
        </p:nvGrpSpPr>
        <p:grpSpPr>
          <a:xfrm>
            <a:off x="7500926" y="857220"/>
            <a:ext cx="9334500" cy="8229600"/>
            <a:chOff x="0" y="0"/>
            <a:chExt cx="2063666" cy="2167467"/>
          </a:xfrm>
        </p:grpSpPr>
        <p:sp>
          <p:nvSpPr>
            <p:cNvPr id="4" name="Freeform 4"/>
            <p:cNvSpPr/>
            <p:nvPr/>
          </p:nvSpPr>
          <p:spPr>
            <a:xfrm>
              <a:off x="0" y="0"/>
              <a:ext cx="2063666" cy="2167467"/>
            </a:xfrm>
            <a:custGeom>
              <a:avLst/>
              <a:gdLst/>
              <a:ahLst/>
              <a:cxnLst/>
              <a:rect l="l" t="t" r="r" b="b"/>
              <a:pathLst>
                <a:path w="2063666" h="2167467">
                  <a:moveTo>
                    <a:pt x="0" y="0"/>
                  </a:moveTo>
                  <a:lnTo>
                    <a:pt x="2063666" y="0"/>
                  </a:lnTo>
                  <a:lnTo>
                    <a:pt x="2063666" y="2167467"/>
                  </a:lnTo>
                  <a:lnTo>
                    <a:pt x="0" y="2167467"/>
                  </a:lnTo>
                  <a:close/>
                </a:path>
              </a:pathLst>
            </a:custGeom>
            <a:solidFill>
              <a:srgbClr val="B6BCCE">
                <a:alpha val="19608"/>
              </a:srgbClr>
            </a:solidFill>
            <a:ln cap="sq">
              <a:noFill/>
              <a:prstDash val="solid"/>
              <a:miter/>
            </a:ln>
          </p:spPr>
        </p:sp>
        <p:sp>
          <p:nvSpPr>
            <p:cNvPr id="5" name="TextBox 5"/>
            <p:cNvSpPr txBox="1"/>
            <p:nvPr/>
          </p:nvSpPr>
          <p:spPr>
            <a:xfrm>
              <a:off x="0" y="-19050"/>
              <a:ext cx="2063666" cy="2186517"/>
            </a:xfrm>
            <a:prstGeom prst="rect">
              <a:avLst/>
            </a:prstGeom>
          </p:spPr>
          <p:txBody>
            <a:bodyPr lIns="50800" tIns="50800" rIns="50800" bIns="50800" rtlCol="0" anchor="ctr"/>
            <a:lstStyle/>
            <a:p>
              <a:pPr marL="0" lvl="0" indent="0" algn="ctr">
                <a:lnSpc>
                  <a:spcPts val="3024"/>
                </a:lnSpc>
                <a:spcBef>
                  <a:spcPct val="0"/>
                </a:spcBef>
              </a:pPr>
              <a:endParaRPr/>
            </a:p>
          </p:txBody>
        </p:sp>
      </p:grpSp>
      <p:grpSp>
        <p:nvGrpSpPr>
          <p:cNvPr id="6" name="Group 6"/>
          <p:cNvGrpSpPr/>
          <p:nvPr/>
        </p:nvGrpSpPr>
        <p:grpSpPr>
          <a:xfrm>
            <a:off x="9215438" y="1500162"/>
            <a:ext cx="2968242" cy="2796058"/>
            <a:chOff x="0" y="0"/>
            <a:chExt cx="1191956" cy="841857"/>
          </a:xfrm>
        </p:grpSpPr>
        <p:sp>
          <p:nvSpPr>
            <p:cNvPr id="7" name="Freeform 7"/>
            <p:cNvSpPr/>
            <p:nvPr/>
          </p:nvSpPr>
          <p:spPr>
            <a:xfrm>
              <a:off x="0" y="0"/>
              <a:ext cx="1191956" cy="841857"/>
            </a:xfrm>
            <a:custGeom>
              <a:avLst/>
              <a:gdLst/>
              <a:ahLst/>
              <a:cxnLst/>
              <a:rect l="l" t="t" r="r" b="b"/>
              <a:pathLst>
                <a:path w="1191956" h="841857">
                  <a:moveTo>
                    <a:pt x="0" y="0"/>
                  </a:moveTo>
                  <a:lnTo>
                    <a:pt x="1191956" y="0"/>
                  </a:lnTo>
                  <a:lnTo>
                    <a:pt x="1191956" y="841857"/>
                  </a:lnTo>
                  <a:lnTo>
                    <a:pt x="0" y="841857"/>
                  </a:lnTo>
                  <a:close/>
                </a:path>
              </a:pathLst>
            </a:custGeom>
            <a:solidFill>
              <a:srgbClr val="FFFFFF"/>
            </a:solidFill>
          </p:spPr>
        </p:sp>
        <p:sp>
          <p:nvSpPr>
            <p:cNvPr id="8" name="TextBox 8"/>
            <p:cNvSpPr txBox="1"/>
            <p:nvPr/>
          </p:nvSpPr>
          <p:spPr>
            <a:xfrm>
              <a:off x="0" y="-85725"/>
              <a:ext cx="1191956" cy="927582"/>
            </a:xfrm>
            <a:prstGeom prst="rect">
              <a:avLst/>
            </a:prstGeom>
          </p:spPr>
          <p:txBody>
            <a:bodyPr lIns="50800" tIns="50800" rIns="50800" bIns="50800" rtlCol="0" anchor="ctr"/>
            <a:lstStyle/>
            <a:p>
              <a:pPr algn="ctr">
                <a:lnSpc>
                  <a:spcPts val="3060"/>
                </a:lnSpc>
              </a:pPr>
              <a:endParaRPr/>
            </a:p>
          </p:txBody>
        </p:sp>
      </p:grpSp>
      <p:grpSp>
        <p:nvGrpSpPr>
          <p:cNvPr id="12" name="Group 12"/>
          <p:cNvGrpSpPr/>
          <p:nvPr/>
        </p:nvGrpSpPr>
        <p:grpSpPr>
          <a:xfrm>
            <a:off x="13106400" y="1562100"/>
            <a:ext cx="3230620" cy="2796058"/>
            <a:chOff x="0" y="0"/>
            <a:chExt cx="1191956" cy="841857"/>
          </a:xfrm>
        </p:grpSpPr>
        <p:sp>
          <p:nvSpPr>
            <p:cNvPr id="13" name="Freeform 13"/>
            <p:cNvSpPr/>
            <p:nvPr/>
          </p:nvSpPr>
          <p:spPr>
            <a:xfrm>
              <a:off x="0" y="0"/>
              <a:ext cx="1191956" cy="841857"/>
            </a:xfrm>
            <a:custGeom>
              <a:avLst/>
              <a:gdLst/>
              <a:ahLst/>
              <a:cxnLst/>
              <a:rect l="l" t="t" r="r" b="b"/>
              <a:pathLst>
                <a:path w="1191956" h="841857">
                  <a:moveTo>
                    <a:pt x="0" y="0"/>
                  </a:moveTo>
                  <a:lnTo>
                    <a:pt x="1191956" y="0"/>
                  </a:lnTo>
                  <a:lnTo>
                    <a:pt x="1191956" y="841857"/>
                  </a:lnTo>
                  <a:lnTo>
                    <a:pt x="0" y="841857"/>
                  </a:lnTo>
                  <a:close/>
                </a:path>
              </a:pathLst>
            </a:custGeom>
            <a:solidFill>
              <a:srgbClr val="FFFFFF"/>
            </a:solidFill>
          </p:spPr>
        </p:sp>
        <p:sp>
          <p:nvSpPr>
            <p:cNvPr id="14" name="TextBox 14"/>
            <p:cNvSpPr txBox="1"/>
            <p:nvPr/>
          </p:nvSpPr>
          <p:spPr>
            <a:xfrm>
              <a:off x="0" y="-85725"/>
              <a:ext cx="1191956" cy="927582"/>
            </a:xfrm>
            <a:prstGeom prst="rect">
              <a:avLst/>
            </a:prstGeom>
          </p:spPr>
          <p:txBody>
            <a:bodyPr lIns="50800" tIns="50800" rIns="50800" bIns="50800" rtlCol="0" anchor="ctr"/>
            <a:lstStyle/>
            <a:p>
              <a:pPr algn="ctr">
                <a:lnSpc>
                  <a:spcPts val="3060"/>
                </a:lnSpc>
              </a:pPr>
              <a:endParaRPr/>
            </a:p>
          </p:txBody>
        </p:sp>
      </p:grpSp>
      <p:grpSp>
        <p:nvGrpSpPr>
          <p:cNvPr id="17" name="Group 17"/>
          <p:cNvGrpSpPr/>
          <p:nvPr/>
        </p:nvGrpSpPr>
        <p:grpSpPr>
          <a:xfrm>
            <a:off x="9358314" y="5000624"/>
            <a:ext cx="3048000" cy="2796058"/>
            <a:chOff x="0" y="0"/>
            <a:chExt cx="1191956" cy="841857"/>
          </a:xfrm>
        </p:grpSpPr>
        <p:sp>
          <p:nvSpPr>
            <p:cNvPr id="18" name="Freeform 18"/>
            <p:cNvSpPr/>
            <p:nvPr/>
          </p:nvSpPr>
          <p:spPr>
            <a:xfrm>
              <a:off x="0" y="0"/>
              <a:ext cx="1191956" cy="841857"/>
            </a:xfrm>
            <a:custGeom>
              <a:avLst/>
              <a:gdLst/>
              <a:ahLst/>
              <a:cxnLst/>
              <a:rect l="l" t="t" r="r" b="b"/>
              <a:pathLst>
                <a:path w="1191956" h="841857">
                  <a:moveTo>
                    <a:pt x="0" y="0"/>
                  </a:moveTo>
                  <a:lnTo>
                    <a:pt x="1191956" y="0"/>
                  </a:lnTo>
                  <a:lnTo>
                    <a:pt x="1191956" y="841857"/>
                  </a:lnTo>
                  <a:lnTo>
                    <a:pt x="0" y="841857"/>
                  </a:lnTo>
                  <a:close/>
                </a:path>
              </a:pathLst>
            </a:custGeom>
            <a:solidFill>
              <a:srgbClr val="FFFFFF"/>
            </a:solidFill>
          </p:spPr>
        </p:sp>
        <p:sp>
          <p:nvSpPr>
            <p:cNvPr id="19" name="TextBox 19"/>
            <p:cNvSpPr txBox="1"/>
            <p:nvPr/>
          </p:nvSpPr>
          <p:spPr>
            <a:xfrm>
              <a:off x="0" y="-85725"/>
              <a:ext cx="1191956" cy="927582"/>
            </a:xfrm>
            <a:prstGeom prst="rect">
              <a:avLst/>
            </a:prstGeom>
          </p:spPr>
          <p:txBody>
            <a:bodyPr lIns="50800" tIns="50800" rIns="50800" bIns="50800" rtlCol="0" anchor="ctr"/>
            <a:lstStyle/>
            <a:p>
              <a:pPr algn="ctr">
                <a:lnSpc>
                  <a:spcPts val="3060"/>
                </a:lnSpc>
              </a:pPr>
              <a:endParaRPr/>
            </a:p>
          </p:txBody>
        </p:sp>
      </p:grpSp>
      <p:grpSp>
        <p:nvGrpSpPr>
          <p:cNvPr id="22" name="Group 22"/>
          <p:cNvGrpSpPr/>
          <p:nvPr/>
        </p:nvGrpSpPr>
        <p:grpSpPr>
          <a:xfrm>
            <a:off x="13258800" y="4991100"/>
            <a:ext cx="3196842" cy="2796058"/>
            <a:chOff x="0" y="0"/>
            <a:chExt cx="1191956" cy="841857"/>
          </a:xfrm>
        </p:grpSpPr>
        <p:sp>
          <p:nvSpPr>
            <p:cNvPr id="23" name="Freeform 23"/>
            <p:cNvSpPr/>
            <p:nvPr/>
          </p:nvSpPr>
          <p:spPr>
            <a:xfrm>
              <a:off x="0" y="0"/>
              <a:ext cx="1191956" cy="841857"/>
            </a:xfrm>
            <a:custGeom>
              <a:avLst/>
              <a:gdLst/>
              <a:ahLst/>
              <a:cxnLst/>
              <a:rect l="l" t="t" r="r" b="b"/>
              <a:pathLst>
                <a:path w="1191956" h="841857">
                  <a:moveTo>
                    <a:pt x="0" y="0"/>
                  </a:moveTo>
                  <a:lnTo>
                    <a:pt x="1191956" y="0"/>
                  </a:lnTo>
                  <a:lnTo>
                    <a:pt x="1191956" y="841857"/>
                  </a:lnTo>
                  <a:lnTo>
                    <a:pt x="0" y="841857"/>
                  </a:lnTo>
                  <a:close/>
                </a:path>
              </a:pathLst>
            </a:custGeom>
            <a:solidFill>
              <a:srgbClr val="FFFFFF"/>
            </a:solidFill>
          </p:spPr>
        </p:sp>
        <p:sp>
          <p:nvSpPr>
            <p:cNvPr id="24" name="TextBox 24"/>
            <p:cNvSpPr txBox="1"/>
            <p:nvPr/>
          </p:nvSpPr>
          <p:spPr>
            <a:xfrm>
              <a:off x="0" y="-85725"/>
              <a:ext cx="1191956" cy="927582"/>
            </a:xfrm>
            <a:prstGeom prst="rect">
              <a:avLst/>
            </a:prstGeom>
          </p:spPr>
          <p:txBody>
            <a:bodyPr lIns="50800" tIns="50800" rIns="50800" bIns="50800" rtlCol="0" anchor="ctr"/>
            <a:lstStyle/>
            <a:p>
              <a:pPr algn="ctr">
                <a:lnSpc>
                  <a:spcPts val="3060"/>
                </a:lnSpc>
              </a:pPr>
              <a:endParaRPr/>
            </a:p>
          </p:txBody>
        </p:sp>
      </p:grpSp>
      <p:sp>
        <p:nvSpPr>
          <p:cNvPr id="37" name="Freeform 37"/>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2" cstate="print"/>
            <a:stretch>
              <a:fillRect/>
            </a:stretch>
          </a:blipFill>
        </p:spPr>
      </p:sp>
      <p:sp>
        <p:nvSpPr>
          <p:cNvPr id="38" name="Freeform 38"/>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3" cstate="print"/>
            <a:stretch>
              <a:fillRect/>
            </a:stretch>
          </a:blipFill>
        </p:spPr>
      </p:sp>
      <p:pic>
        <p:nvPicPr>
          <p:cNvPr id="3074" name="Picture 2" descr="C:\Users\HP\Downloads\WhatsApp Image 2024-04-09 at 6.23.46 PM.jpeg"/>
          <p:cNvPicPr>
            <a:picLocks noChangeAspect="1" noChangeArrowheads="1"/>
          </p:cNvPicPr>
          <p:nvPr/>
        </p:nvPicPr>
        <p:blipFill>
          <a:blip r:embed="rId4" cstate="print"/>
          <a:srcRect/>
          <a:stretch>
            <a:fillRect/>
          </a:stretch>
        </p:blipFill>
        <p:spPr bwMode="auto">
          <a:xfrm>
            <a:off x="13787470" y="1857352"/>
            <a:ext cx="2071702" cy="1842594"/>
          </a:xfrm>
          <a:prstGeom prst="rect">
            <a:avLst/>
          </a:prstGeom>
          <a:noFill/>
        </p:spPr>
      </p:pic>
      <p:pic>
        <p:nvPicPr>
          <p:cNvPr id="3076" name="Picture 4" descr="C:\Users\HP\Downloads\IMG_4397.jpg"/>
          <p:cNvPicPr>
            <a:picLocks noChangeAspect="1" noChangeArrowheads="1"/>
          </p:cNvPicPr>
          <p:nvPr/>
        </p:nvPicPr>
        <p:blipFill>
          <a:blip r:embed="rId5" cstate="print"/>
          <a:srcRect/>
          <a:stretch>
            <a:fillRect/>
          </a:stretch>
        </p:blipFill>
        <p:spPr bwMode="auto">
          <a:xfrm>
            <a:off x="9858380" y="5357814"/>
            <a:ext cx="1928826" cy="1911232"/>
          </a:xfrm>
          <a:prstGeom prst="rect">
            <a:avLst/>
          </a:prstGeom>
          <a:noFill/>
        </p:spPr>
      </p:pic>
      <p:pic>
        <p:nvPicPr>
          <p:cNvPr id="3080" name="Picture 8" descr="C:\Users\HP\Downloads\WhatsApp Image 2024-04-09 at 6.45.16 PM.jpeg"/>
          <p:cNvPicPr>
            <a:picLocks noChangeAspect="1" noChangeArrowheads="1"/>
          </p:cNvPicPr>
          <p:nvPr/>
        </p:nvPicPr>
        <p:blipFill>
          <a:blip r:embed="rId6" cstate="print"/>
          <a:srcRect/>
          <a:stretch>
            <a:fillRect/>
          </a:stretch>
        </p:blipFill>
        <p:spPr bwMode="auto">
          <a:xfrm>
            <a:off x="13787470" y="5357814"/>
            <a:ext cx="2214578" cy="1870088"/>
          </a:xfrm>
          <a:prstGeom prst="rect">
            <a:avLst/>
          </a:prstGeom>
          <a:noFill/>
        </p:spPr>
      </p:pic>
      <p:sp>
        <p:nvSpPr>
          <p:cNvPr id="11" name="TextBox 11"/>
          <p:cNvSpPr txBox="1"/>
          <p:nvPr/>
        </p:nvSpPr>
        <p:spPr>
          <a:xfrm>
            <a:off x="10072694" y="7286640"/>
            <a:ext cx="1714512" cy="813236"/>
          </a:xfrm>
          <a:prstGeom prst="rect">
            <a:avLst/>
          </a:prstGeom>
        </p:spPr>
        <p:txBody>
          <a:bodyPr wrap="square" lIns="0" tIns="0" rIns="0" bIns="0" rtlCol="0" anchor="t">
            <a:spAutoFit/>
          </a:bodyPr>
          <a:lstStyle/>
          <a:p>
            <a:pPr>
              <a:lnSpc>
                <a:spcPts val="3280"/>
              </a:lnSpc>
            </a:pPr>
            <a:r>
              <a:rPr lang="en-IN" sz="2000" b="1" dirty="0">
                <a:latin typeface="Times New Roman" panose="02020603050405020304" pitchFamily="18" charset="0"/>
                <a:cs typeface="Times New Roman" panose="02020603050405020304" pitchFamily="18" charset="0"/>
              </a:rPr>
              <a:t>P. CHANDU</a:t>
            </a:r>
            <a:endParaRPr lang="en-IN" sz="2000" dirty="0">
              <a:latin typeface="Times New Roman" panose="02020603050405020304" pitchFamily="18" charset="0"/>
              <a:cs typeface="Times New Roman" panose="02020603050405020304" pitchFamily="18" charset="0"/>
            </a:endParaRPr>
          </a:p>
          <a:p>
            <a:pPr>
              <a:lnSpc>
                <a:spcPts val="3280"/>
              </a:lnSpc>
            </a:pPr>
            <a:endParaRPr lang="en-US" sz="2000" spc="120" dirty="0">
              <a:solidFill>
                <a:srgbClr val="061237"/>
              </a:solidFill>
              <a:latin typeface="Times New Roman Bold"/>
            </a:endParaRPr>
          </a:p>
        </p:txBody>
      </p:sp>
      <p:sp>
        <p:nvSpPr>
          <p:cNvPr id="25" name="TextBox 11"/>
          <p:cNvSpPr txBox="1"/>
          <p:nvPr/>
        </p:nvSpPr>
        <p:spPr>
          <a:xfrm>
            <a:off x="14001784" y="7215202"/>
            <a:ext cx="4000528" cy="846386"/>
          </a:xfrm>
          <a:prstGeom prst="rect">
            <a:avLst/>
          </a:prstGeom>
        </p:spPr>
        <p:txBody>
          <a:bodyPr wrap="square" lIns="0" tIns="0" rIns="0" bIns="0" rtlCol="0" anchor="t">
            <a:spAutoFit/>
          </a:bodyPr>
          <a:lstStyle/>
          <a:p>
            <a:pPr>
              <a:lnSpc>
                <a:spcPts val="3280"/>
              </a:lnSpc>
            </a:pPr>
            <a:r>
              <a:rPr lang="en-IN" sz="2000" b="1" dirty="0">
                <a:latin typeface="Times New Roman" panose="02020603050405020304" pitchFamily="18" charset="0"/>
                <a:cs typeface="Times New Roman" panose="02020603050405020304" pitchFamily="18" charset="0"/>
              </a:rPr>
              <a:t>V. SAI GANESH</a:t>
            </a:r>
            <a:endParaRPr lang="en-IN" sz="2000" dirty="0">
              <a:latin typeface="Times New Roman" panose="02020603050405020304" pitchFamily="18" charset="0"/>
              <a:cs typeface="Times New Roman" panose="02020603050405020304" pitchFamily="18" charset="0"/>
            </a:endParaRPr>
          </a:p>
          <a:p>
            <a:pPr>
              <a:lnSpc>
                <a:spcPts val="3280"/>
              </a:lnSpc>
            </a:pPr>
            <a:endParaRPr lang="en-US" sz="2000" spc="120" dirty="0">
              <a:solidFill>
                <a:srgbClr val="061237"/>
              </a:solidFill>
              <a:latin typeface="Times New Roman Bold"/>
            </a:endParaRPr>
          </a:p>
        </p:txBody>
      </p:sp>
      <p:sp>
        <p:nvSpPr>
          <p:cNvPr id="26" name="TextBox 11"/>
          <p:cNvSpPr txBox="1"/>
          <p:nvPr/>
        </p:nvSpPr>
        <p:spPr>
          <a:xfrm>
            <a:off x="13358842" y="3786178"/>
            <a:ext cx="4429156" cy="813236"/>
          </a:xfrm>
          <a:prstGeom prst="rect">
            <a:avLst/>
          </a:prstGeom>
        </p:spPr>
        <p:txBody>
          <a:bodyPr wrap="square" lIns="0" tIns="0" rIns="0" bIns="0" rtlCol="0" anchor="t">
            <a:spAutoFit/>
          </a:bodyPr>
          <a:lstStyle/>
          <a:p>
            <a:pPr>
              <a:lnSpc>
                <a:spcPts val="3280"/>
              </a:lnSpc>
            </a:pPr>
            <a:r>
              <a:rPr lang="en-IN" sz="2000" b="1" dirty="0">
                <a:latin typeface="Times New Roman" panose="02020603050405020304" pitchFamily="18" charset="0"/>
                <a:cs typeface="Times New Roman" panose="02020603050405020304" pitchFamily="18" charset="0"/>
              </a:rPr>
              <a:t>V.V.S CHANDRA MOULI</a:t>
            </a:r>
            <a:endParaRPr lang="en-IN" sz="2000" dirty="0">
              <a:latin typeface="Times New Roman" panose="02020603050405020304" pitchFamily="18" charset="0"/>
              <a:cs typeface="Times New Roman" panose="02020603050405020304" pitchFamily="18" charset="0"/>
            </a:endParaRPr>
          </a:p>
          <a:p>
            <a:pPr>
              <a:lnSpc>
                <a:spcPts val="3280"/>
              </a:lnSpc>
            </a:pPr>
            <a:endParaRPr lang="en-US" sz="2000" spc="120" dirty="0">
              <a:solidFill>
                <a:srgbClr val="061237"/>
              </a:solidFill>
              <a:latin typeface="Times New Roman Bold"/>
            </a:endParaRPr>
          </a:p>
        </p:txBody>
      </p:sp>
      <p:pic>
        <p:nvPicPr>
          <p:cNvPr id="9" name="Picture 8">
            <a:extLst>
              <a:ext uri="{FF2B5EF4-FFF2-40B4-BE49-F238E27FC236}">
                <a16:creationId xmlns:a16="http://schemas.microsoft.com/office/drawing/2014/main" id="{CCFBEDF5-19F1-EFF4-02DD-5EF7C5E29F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8380" y="1919758"/>
            <a:ext cx="1733892" cy="1663250"/>
          </a:xfrm>
          <a:prstGeom prst="rect">
            <a:avLst/>
          </a:prstGeom>
        </p:spPr>
      </p:pic>
      <p:sp>
        <p:nvSpPr>
          <p:cNvPr id="15" name="TextBox 14">
            <a:extLst>
              <a:ext uri="{FF2B5EF4-FFF2-40B4-BE49-F238E27FC236}">
                <a16:creationId xmlns:a16="http://schemas.microsoft.com/office/drawing/2014/main" id="{BDD5D529-247D-595F-A291-166C43260E6A}"/>
              </a:ext>
            </a:extLst>
          </p:cNvPr>
          <p:cNvSpPr txBox="1"/>
          <p:nvPr/>
        </p:nvSpPr>
        <p:spPr>
          <a:xfrm rot="10800000" flipH="1" flipV="1">
            <a:off x="9858380" y="3704710"/>
            <a:ext cx="1928826" cy="469809"/>
          </a:xfrm>
          <a:prstGeom prst="rect">
            <a:avLst/>
          </a:prstGeom>
          <a:noFill/>
        </p:spPr>
        <p:txBody>
          <a:bodyPr wrap="square">
            <a:spAutoFit/>
          </a:bodyPr>
          <a:lstStyle/>
          <a:p>
            <a:pPr>
              <a:lnSpc>
                <a:spcPts val="3280"/>
              </a:lnSpc>
            </a:pPr>
            <a:r>
              <a:rPr lang="en-US" sz="2000" spc="120" dirty="0">
                <a:solidFill>
                  <a:srgbClr val="061237"/>
                </a:solidFill>
                <a:latin typeface="Times New Roman Bold"/>
              </a:rPr>
              <a:t>Y.JAYANTHI</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1237"/>
        </a:solidFill>
        <a:effectLst/>
      </p:bgPr>
    </p:bg>
    <p:spTree>
      <p:nvGrpSpPr>
        <p:cNvPr id="1" name=""/>
        <p:cNvGrpSpPr/>
        <p:nvPr/>
      </p:nvGrpSpPr>
      <p:grpSpPr>
        <a:xfrm>
          <a:off x="0" y="0"/>
          <a:ext cx="0" cy="0"/>
          <a:chOff x="0" y="0"/>
          <a:chExt cx="0" cy="0"/>
        </a:xfrm>
      </p:grpSpPr>
      <p:sp>
        <p:nvSpPr>
          <p:cNvPr id="2" name="Freeform 2"/>
          <p:cNvSpPr/>
          <p:nvPr/>
        </p:nvSpPr>
        <p:spPr>
          <a:xfrm>
            <a:off x="13158755" y="2973284"/>
            <a:ext cx="3374885" cy="3393394"/>
          </a:xfrm>
          <a:custGeom>
            <a:avLst/>
            <a:gdLst/>
            <a:ahLst/>
            <a:cxnLst/>
            <a:rect l="l" t="t" r="r" b="b"/>
            <a:pathLst>
              <a:path w="3374885" h="3393394">
                <a:moveTo>
                  <a:pt x="0" y="0"/>
                </a:moveTo>
                <a:lnTo>
                  <a:pt x="3374885" y="0"/>
                </a:lnTo>
                <a:lnTo>
                  <a:pt x="3374885" y="3393394"/>
                </a:lnTo>
                <a:lnTo>
                  <a:pt x="0" y="339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15698" y="6366678"/>
            <a:ext cx="3374885" cy="3393394"/>
          </a:xfrm>
          <a:custGeom>
            <a:avLst/>
            <a:gdLst/>
            <a:ahLst/>
            <a:cxnLst/>
            <a:rect l="l" t="t" r="r" b="b"/>
            <a:pathLst>
              <a:path w="3374885" h="3393394">
                <a:moveTo>
                  <a:pt x="0" y="0"/>
                </a:moveTo>
                <a:lnTo>
                  <a:pt x="3374885" y="0"/>
                </a:lnTo>
                <a:lnTo>
                  <a:pt x="3374885" y="3393394"/>
                </a:lnTo>
                <a:lnTo>
                  <a:pt x="0" y="339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558810" y="3778049"/>
            <a:ext cx="13170380" cy="5053867"/>
            <a:chOff x="0" y="0"/>
            <a:chExt cx="4274726" cy="1640340"/>
          </a:xfrm>
        </p:grpSpPr>
        <p:sp>
          <p:nvSpPr>
            <p:cNvPr id="5" name="Freeform 5"/>
            <p:cNvSpPr/>
            <p:nvPr/>
          </p:nvSpPr>
          <p:spPr>
            <a:xfrm>
              <a:off x="0" y="0"/>
              <a:ext cx="4274726" cy="1640340"/>
            </a:xfrm>
            <a:custGeom>
              <a:avLst/>
              <a:gdLst/>
              <a:ahLst/>
              <a:cxnLst/>
              <a:rect l="l" t="t" r="r" b="b"/>
              <a:pathLst>
                <a:path w="4274726" h="1640340">
                  <a:moveTo>
                    <a:pt x="0" y="0"/>
                  </a:moveTo>
                  <a:lnTo>
                    <a:pt x="4274726" y="0"/>
                  </a:lnTo>
                  <a:lnTo>
                    <a:pt x="4274726" y="1640340"/>
                  </a:lnTo>
                  <a:lnTo>
                    <a:pt x="0" y="1640340"/>
                  </a:lnTo>
                  <a:close/>
                </a:path>
              </a:pathLst>
            </a:custGeom>
            <a:solidFill>
              <a:srgbClr val="18264E"/>
            </a:solidFill>
          </p:spPr>
        </p:sp>
        <p:sp>
          <p:nvSpPr>
            <p:cNvPr id="6" name="TextBox 6"/>
            <p:cNvSpPr txBox="1"/>
            <p:nvPr/>
          </p:nvSpPr>
          <p:spPr>
            <a:xfrm>
              <a:off x="0" y="-19050"/>
              <a:ext cx="4274726" cy="1659390"/>
            </a:xfrm>
            <a:prstGeom prst="rect">
              <a:avLst/>
            </a:prstGeom>
          </p:spPr>
          <p:txBody>
            <a:bodyPr lIns="50800" tIns="50800" rIns="50800" bIns="50800" rtlCol="0" anchor="ctr"/>
            <a:lstStyle/>
            <a:p>
              <a:pPr algn="ctr">
                <a:lnSpc>
                  <a:spcPts val="3024"/>
                </a:lnSpc>
              </a:pPr>
              <a:endParaRPr/>
            </a:p>
          </p:txBody>
        </p:sp>
      </p:grpSp>
      <p:sp>
        <p:nvSpPr>
          <p:cNvPr id="7" name="Freeform 7"/>
          <p:cNvSpPr/>
          <p:nvPr/>
        </p:nvSpPr>
        <p:spPr>
          <a:xfrm>
            <a:off x="8239832" y="2973284"/>
            <a:ext cx="1609532" cy="1609532"/>
          </a:xfrm>
          <a:custGeom>
            <a:avLst/>
            <a:gdLst/>
            <a:ahLst/>
            <a:cxnLst/>
            <a:rect l="l" t="t" r="r" b="b"/>
            <a:pathLst>
              <a:path w="1609532" h="1609532">
                <a:moveTo>
                  <a:pt x="0" y="0"/>
                </a:moveTo>
                <a:lnTo>
                  <a:pt x="1609531" y="0"/>
                </a:lnTo>
                <a:lnTo>
                  <a:pt x="1609531" y="1609531"/>
                </a:lnTo>
                <a:lnTo>
                  <a:pt x="0" y="1609531"/>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881069" y="1234999"/>
            <a:ext cx="4929931" cy="755015"/>
          </a:xfrm>
          <a:prstGeom prst="rect">
            <a:avLst/>
          </a:prstGeom>
        </p:spPr>
        <p:txBody>
          <a:bodyPr wrap="square" lIns="0" tIns="0" rIns="0" bIns="0" rtlCol="0" anchor="t">
            <a:spAutoFit/>
          </a:bodyPr>
          <a:lstStyle/>
          <a:p>
            <a:pPr algn="ctr">
              <a:lnSpc>
                <a:spcPts val="6559"/>
              </a:lnSpc>
            </a:pPr>
            <a:r>
              <a:rPr lang="en-US" sz="3999" spc="239" dirty="0">
                <a:solidFill>
                  <a:srgbClr val="FFFFFF"/>
                </a:solidFill>
                <a:latin typeface="Times New Roman Bold"/>
              </a:rPr>
              <a:t>Acknowledgements</a:t>
            </a:r>
          </a:p>
        </p:txBody>
      </p:sp>
      <p:sp>
        <p:nvSpPr>
          <p:cNvPr id="9" name="Freeform 9"/>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6" cstate="print"/>
            <a:stretch>
              <a:fillRect/>
            </a:stretch>
          </a:blipFill>
        </p:spPr>
      </p:sp>
      <p:sp>
        <p:nvSpPr>
          <p:cNvPr id="10" name="Freeform 10"/>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7" cstate="print"/>
            <a:stretch>
              <a:fillRect/>
            </a:stretch>
          </a:blipFill>
        </p:spPr>
      </p:sp>
      <p:sp>
        <p:nvSpPr>
          <p:cNvPr id="12" name="TextBox 11">
            <a:extLst>
              <a:ext uri="{FF2B5EF4-FFF2-40B4-BE49-F238E27FC236}">
                <a16:creationId xmlns:a16="http://schemas.microsoft.com/office/drawing/2014/main" id="{4D01C986-C78C-3288-2208-B09DD8721E8C}"/>
              </a:ext>
            </a:extLst>
          </p:cNvPr>
          <p:cNvSpPr txBox="1"/>
          <p:nvPr/>
        </p:nvSpPr>
        <p:spPr>
          <a:xfrm>
            <a:off x="3048000" y="4686300"/>
            <a:ext cx="12192000" cy="3903954"/>
          </a:xfrm>
          <a:prstGeom prst="rect">
            <a:avLst/>
          </a:prstGeom>
          <a:noFill/>
        </p:spPr>
        <p:txBody>
          <a:bodyPr wrap="square">
            <a:spAutoFit/>
          </a:bodyPr>
          <a:lstStyle/>
          <a:p>
            <a:pPr algn="just">
              <a:lnSpc>
                <a:spcPct val="150000"/>
              </a:lnSpc>
            </a:pPr>
            <a:r>
              <a:rPr lang="en-US" sz="2400" b="0" i="0" u="none" strike="noStrike" dirty="0">
                <a:solidFill>
                  <a:srgbClr val="FFFFFF"/>
                </a:solidFill>
                <a:effectLst/>
                <a:latin typeface="Times New Roman" panose="02020603050405020304" pitchFamily="18" charset="0"/>
              </a:rPr>
              <a:t>We  would sincerely like to thank </a:t>
            </a:r>
            <a:r>
              <a:rPr lang="en-US" sz="2400" b="1" i="0" u="none" strike="noStrike" dirty="0">
                <a:solidFill>
                  <a:srgbClr val="FFFFFF"/>
                </a:solidFill>
                <a:effectLst/>
                <a:latin typeface="Times New Roman" panose="02020603050405020304" pitchFamily="18" charset="0"/>
              </a:rPr>
              <a:t>Mr. Surya Prakash Sir </a:t>
            </a:r>
            <a:r>
              <a:rPr lang="en-US" sz="2400" b="0" i="0" u="none" strike="noStrike" dirty="0">
                <a:solidFill>
                  <a:srgbClr val="FFFFFF"/>
                </a:solidFill>
                <a:effectLst/>
                <a:latin typeface="Times New Roman" panose="02020603050405020304" pitchFamily="18" charset="0"/>
              </a:rPr>
              <a:t>for the support and enriching our knowledge in  technologies outside our domain and providing an insight for the project. Your continued expertise and guidance along with an insightful feedback made this possible. </a:t>
            </a:r>
          </a:p>
          <a:p>
            <a:pPr algn="just">
              <a:lnSpc>
                <a:spcPct val="150000"/>
              </a:lnSpc>
            </a:pPr>
            <a:r>
              <a:rPr lang="en-IN" sz="2400" dirty="0">
                <a:solidFill>
                  <a:schemeClr val="bg1"/>
                </a:solidFill>
                <a:effectLst/>
                <a:latin typeface="Times New Roman" panose="02020603050405020304" pitchFamily="18" charset="0"/>
                <a:ea typeface="Calibri" panose="020F0502020204030204" pitchFamily="34" charset="0"/>
              </a:rPr>
              <a:t>Additionally, we extend our thanks to </a:t>
            </a:r>
            <a:r>
              <a:rPr lang="en-IN" sz="2400" b="1" dirty="0">
                <a:solidFill>
                  <a:schemeClr val="bg1"/>
                </a:solidFill>
                <a:effectLst/>
                <a:latin typeface="Times New Roman" panose="02020603050405020304" pitchFamily="18" charset="0"/>
                <a:ea typeface="Calibri" panose="020F0502020204030204" pitchFamily="34" charset="0"/>
              </a:rPr>
              <a:t>Prof. P.S. Sitharama Raju (Director)</a:t>
            </a:r>
            <a:r>
              <a:rPr lang="en-IN" sz="2400" dirty="0">
                <a:solidFill>
                  <a:schemeClr val="bg1"/>
                </a:solidFill>
                <a:effectLst/>
                <a:latin typeface="Times New Roman" panose="02020603050405020304" pitchFamily="18" charset="0"/>
                <a:ea typeface="Calibri" panose="020F0502020204030204" pitchFamily="34" charset="0"/>
              </a:rPr>
              <a:t>, </a:t>
            </a:r>
            <a:r>
              <a:rPr lang="en-IN" sz="2400" b="1" dirty="0">
                <a:solidFill>
                  <a:schemeClr val="bg1"/>
                </a:solidFill>
                <a:effectLst/>
                <a:latin typeface="Times New Roman" panose="02020603050405020304" pitchFamily="18" charset="0"/>
                <a:ea typeface="Calibri" panose="020F0502020204030204" pitchFamily="34" charset="0"/>
              </a:rPr>
              <a:t>Prof. Ramakrishnan Ramesh (Principal)</a:t>
            </a:r>
            <a:r>
              <a:rPr lang="en-IN" sz="2400" dirty="0">
                <a:solidFill>
                  <a:schemeClr val="bg1"/>
                </a:solidFill>
                <a:effectLst/>
                <a:latin typeface="Times New Roman" panose="02020603050405020304" pitchFamily="18" charset="0"/>
                <a:ea typeface="Calibri" panose="020F0502020204030204" pitchFamily="34" charset="0"/>
              </a:rPr>
              <a:t>, and </a:t>
            </a:r>
            <a:r>
              <a:rPr lang="en-IN" sz="2400" b="1" dirty="0" err="1">
                <a:solidFill>
                  <a:schemeClr val="bg1"/>
                </a:solidFill>
                <a:effectLst/>
                <a:latin typeface="Times New Roman" panose="02020603050405020304" pitchFamily="18" charset="0"/>
                <a:ea typeface="Calibri" panose="020F0502020204030204" pitchFamily="34" charset="0"/>
              </a:rPr>
              <a:t>Dr.</a:t>
            </a:r>
            <a:r>
              <a:rPr lang="en-IN" sz="2400" b="1" dirty="0">
                <a:solidFill>
                  <a:schemeClr val="bg1"/>
                </a:solidFill>
                <a:effectLst/>
                <a:latin typeface="Times New Roman" panose="02020603050405020304" pitchFamily="18" charset="0"/>
                <a:ea typeface="Calibri" panose="020F0502020204030204" pitchFamily="34" charset="0"/>
              </a:rPr>
              <a:t> T. Pavan Kumar (Head of the Department)</a:t>
            </a:r>
            <a:r>
              <a:rPr lang="en-IN" sz="2400" dirty="0">
                <a:solidFill>
                  <a:schemeClr val="bg1"/>
                </a:solidFill>
                <a:effectLst/>
                <a:latin typeface="Times New Roman" panose="02020603050405020304" pitchFamily="18" charset="0"/>
                <a:ea typeface="Calibri" panose="020F0502020204030204" pitchFamily="34" charset="0"/>
              </a:rPr>
              <a:t> for their unwavering support and assistance, which were instrumental in the successful completion of the project.</a:t>
            </a:r>
            <a:endParaRPr lang="en-IN" sz="2400" dirty="0">
              <a:solidFill>
                <a:schemeClr val="bg1"/>
              </a:solidFill>
              <a:effectLst/>
              <a:latin typeface="Times New Roman" panose="02020603050405020304" pitchFamily="18" charset="0"/>
              <a:ea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23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144000" y="187447"/>
          <a:ext cx="8115300" cy="9928106"/>
        </p:xfrm>
        <a:graphic>
          <a:graphicData uri="http://schemas.openxmlformats.org/drawingml/2006/table">
            <a:tbl>
              <a:tblPr/>
              <a:tblGrid>
                <a:gridCol w="1333208">
                  <a:extLst>
                    <a:ext uri="{9D8B030D-6E8A-4147-A177-3AD203B41FA5}">
                      <a16:colId xmlns:a16="http://schemas.microsoft.com/office/drawing/2014/main" val="20000"/>
                    </a:ext>
                  </a:extLst>
                </a:gridCol>
                <a:gridCol w="6782092">
                  <a:extLst>
                    <a:ext uri="{9D8B030D-6E8A-4147-A177-3AD203B41FA5}">
                      <a16:colId xmlns:a16="http://schemas.microsoft.com/office/drawing/2014/main" val="20001"/>
                    </a:ext>
                  </a:extLst>
                </a:gridCol>
              </a:tblGrid>
              <a:tr h="1111373">
                <a:tc>
                  <a:txBody>
                    <a:bodyPr/>
                    <a:lstStyle/>
                    <a:p>
                      <a:pPr algn="ctr">
                        <a:lnSpc>
                          <a:spcPts val="4199"/>
                        </a:lnSpc>
                        <a:defRPr/>
                      </a:pPr>
                      <a:r>
                        <a:rPr lang="en-US" sz="2999">
                          <a:solidFill>
                            <a:srgbClr val="1B4444"/>
                          </a:solidFill>
                          <a:latin typeface="Times New Roman Bold"/>
                        </a:rPr>
                        <a:t>1</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just">
                        <a:lnSpc>
                          <a:spcPts val="4199"/>
                        </a:lnSpc>
                        <a:defRPr/>
                      </a:pPr>
                      <a:r>
                        <a:rPr lang="en-US" sz="2999" dirty="0">
                          <a:solidFill>
                            <a:srgbClr val="E5E5E5"/>
                          </a:solidFill>
                          <a:latin typeface="Times New Roman Bold"/>
                        </a:rPr>
                        <a:t>Abstract</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111373">
                <a:tc>
                  <a:txBody>
                    <a:bodyPr/>
                    <a:lstStyle/>
                    <a:p>
                      <a:pPr algn="ctr">
                        <a:lnSpc>
                          <a:spcPts val="4199"/>
                        </a:lnSpc>
                        <a:defRPr/>
                      </a:pPr>
                      <a:r>
                        <a:rPr lang="en-US" sz="2999" dirty="0">
                          <a:solidFill>
                            <a:srgbClr val="1B4444"/>
                          </a:solidFill>
                          <a:latin typeface="Times New Roman Bold"/>
                        </a:rPr>
                        <a:t>2</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just">
                        <a:lnSpc>
                          <a:spcPts val="4199"/>
                        </a:lnSpc>
                        <a:defRPr/>
                      </a:pPr>
                      <a:r>
                        <a:rPr lang="en-US" sz="2999" dirty="0">
                          <a:solidFill>
                            <a:srgbClr val="E5E5E5"/>
                          </a:solidFill>
                          <a:latin typeface="Times New Roman Bold"/>
                        </a:rPr>
                        <a:t>Introduction</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079212">
                <a:tc>
                  <a:txBody>
                    <a:bodyPr/>
                    <a:lstStyle/>
                    <a:p>
                      <a:pPr algn="ctr">
                        <a:lnSpc>
                          <a:spcPts val="4199"/>
                        </a:lnSpc>
                        <a:defRPr/>
                      </a:pPr>
                      <a:r>
                        <a:rPr lang="en-US" sz="2999">
                          <a:solidFill>
                            <a:srgbClr val="1B4444"/>
                          </a:solidFill>
                          <a:latin typeface="Times New Roman Bold"/>
                        </a:rPr>
                        <a:t>3</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solidFill>
                      <a:srgbClr val="FFFFFF"/>
                    </a:solidFill>
                  </a:tcPr>
                </a:tc>
                <a:tc>
                  <a:txBody>
                    <a:bodyPr/>
                    <a:lstStyle/>
                    <a:p>
                      <a:pPr algn="just">
                        <a:lnSpc>
                          <a:spcPts val="4199"/>
                        </a:lnSpc>
                        <a:defRPr/>
                      </a:pPr>
                      <a:r>
                        <a:rPr lang="en-US" sz="2999">
                          <a:solidFill>
                            <a:srgbClr val="E5E5E5"/>
                          </a:solidFill>
                          <a:latin typeface="Times New Roman Bold"/>
                        </a:rPr>
                        <a:t>Related Work</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extLst>
                  <a:ext uri="{0D108BD9-81ED-4DB2-BD59-A6C34878D82A}">
                    <a16:rowId xmlns:a16="http://schemas.microsoft.com/office/drawing/2014/main" val="10002"/>
                  </a:ext>
                </a:extLst>
              </a:tr>
              <a:tr h="1102955">
                <a:tc>
                  <a:txBody>
                    <a:bodyPr/>
                    <a:lstStyle/>
                    <a:p>
                      <a:pPr algn="ctr">
                        <a:lnSpc>
                          <a:spcPts val="4199"/>
                        </a:lnSpc>
                        <a:defRPr/>
                      </a:pPr>
                      <a:r>
                        <a:rPr lang="en-US" sz="2999">
                          <a:solidFill>
                            <a:srgbClr val="1B4444"/>
                          </a:solidFill>
                          <a:latin typeface="Times New Roman Bold"/>
                        </a:rPr>
                        <a:t>4</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just">
                        <a:lnSpc>
                          <a:spcPts val="4199"/>
                        </a:lnSpc>
                        <a:defRPr/>
                      </a:pPr>
                      <a:r>
                        <a:rPr lang="en-US" sz="2999">
                          <a:solidFill>
                            <a:srgbClr val="E5E5E5"/>
                          </a:solidFill>
                          <a:latin typeface="Times New Roman Bold"/>
                        </a:rPr>
                        <a:t>Proposed Work</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1102955">
                <a:tc>
                  <a:txBody>
                    <a:bodyPr/>
                    <a:lstStyle/>
                    <a:p>
                      <a:pPr algn="ctr">
                        <a:lnSpc>
                          <a:spcPts val="4199"/>
                        </a:lnSpc>
                        <a:defRPr/>
                      </a:pPr>
                      <a:r>
                        <a:rPr lang="en-US" sz="2999">
                          <a:solidFill>
                            <a:srgbClr val="1B4444"/>
                          </a:solidFill>
                          <a:latin typeface="Times New Roman Bold"/>
                        </a:rPr>
                        <a:t>5</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just">
                        <a:lnSpc>
                          <a:spcPts val="4199"/>
                        </a:lnSpc>
                        <a:defRPr/>
                      </a:pPr>
                      <a:r>
                        <a:rPr lang="en-US" sz="2999">
                          <a:solidFill>
                            <a:srgbClr val="E5E5E5"/>
                          </a:solidFill>
                          <a:latin typeface="Times New Roman Bold"/>
                        </a:rPr>
                        <a:t>Project Timeline</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1111373">
                <a:tc>
                  <a:txBody>
                    <a:bodyPr/>
                    <a:lstStyle/>
                    <a:p>
                      <a:pPr algn="ctr">
                        <a:lnSpc>
                          <a:spcPts val="4199"/>
                        </a:lnSpc>
                        <a:defRPr/>
                      </a:pPr>
                      <a:r>
                        <a:rPr lang="en-US" sz="2999">
                          <a:solidFill>
                            <a:srgbClr val="1B4444"/>
                          </a:solidFill>
                          <a:latin typeface="Times New Roman Bold"/>
                        </a:rPr>
                        <a:t>6</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just">
                        <a:lnSpc>
                          <a:spcPts val="4199"/>
                        </a:lnSpc>
                        <a:defRPr/>
                      </a:pPr>
                      <a:r>
                        <a:rPr lang="en-US" sz="2999">
                          <a:solidFill>
                            <a:srgbClr val="E5E5E5"/>
                          </a:solidFill>
                          <a:latin typeface="Times New Roman Bold"/>
                        </a:rPr>
                        <a:t>Implementation &amp; Methodology</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1102955">
                <a:tc>
                  <a:txBody>
                    <a:bodyPr/>
                    <a:lstStyle/>
                    <a:p>
                      <a:pPr algn="ctr">
                        <a:lnSpc>
                          <a:spcPts val="4199"/>
                        </a:lnSpc>
                        <a:defRPr/>
                      </a:pPr>
                      <a:r>
                        <a:rPr lang="en-US" sz="2999">
                          <a:solidFill>
                            <a:srgbClr val="1B4444"/>
                          </a:solidFill>
                          <a:latin typeface="Times New Roman Bold"/>
                        </a:rPr>
                        <a:t>7</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just">
                        <a:lnSpc>
                          <a:spcPts val="4199"/>
                        </a:lnSpc>
                        <a:defRPr/>
                      </a:pPr>
                      <a:r>
                        <a:rPr lang="en-US" sz="2999">
                          <a:solidFill>
                            <a:srgbClr val="E5E5E5"/>
                          </a:solidFill>
                          <a:latin typeface="Times New Roman Bold"/>
                        </a:rPr>
                        <a:t>Results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1102955">
                <a:tc>
                  <a:txBody>
                    <a:bodyPr/>
                    <a:lstStyle/>
                    <a:p>
                      <a:pPr algn="ctr">
                        <a:lnSpc>
                          <a:spcPts val="4199"/>
                        </a:lnSpc>
                        <a:defRPr/>
                      </a:pPr>
                      <a:r>
                        <a:rPr lang="en-US" sz="2999">
                          <a:solidFill>
                            <a:srgbClr val="1B4444"/>
                          </a:solidFill>
                          <a:latin typeface="Times New Roman Bold"/>
                        </a:rPr>
                        <a:t>8</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just">
                        <a:lnSpc>
                          <a:spcPts val="4199"/>
                        </a:lnSpc>
                        <a:defRPr/>
                      </a:pPr>
                      <a:r>
                        <a:rPr lang="en-US" sz="2999">
                          <a:solidFill>
                            <a:srgbClr val="E5E5E5"/>
                          </a:solidFill>
                          <a:latin typeface="Times New Roman Bold"/>
                        </a:rPr>
                        <a:t>Conclusion &amp; Future Work</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1102955">
                <a:tc>
                  <a:txBody>
                    <a:bodyPr/>
                    <a:lstStyle/>
                    <a:p>
                      <a:pPr algn="ctr">
                        <a:lnSpc>
                          <a:spcPts val="4199"/>
                        </a:lnSpc>
                        <a:defRPr/>
                      </a:pPr>
                      <a:r>
                        <a:rPr lang="en-US" sz="2999">
                          <a:solidFill>
                            <a:srgbClr val="1B4444"/>
                          </a:solidFill>
                          <a:latin typeface="Times New Roman Bold"/>
                        </a:rPr>
                        <a:t>9</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FFFFF"/>
                    </a:solidFill>
                  </a:tcPr>
                </a:tc>
                <a:tc>
                  <a:txBody>
                    <a:bodyPr/>
                    <a:lstStyle/>
                    <a:p>
                      <a:pPr algn="just">
                        <a:lnSpc>
                          <a:spcPts val="4199"/>
                        </a:lnSpc>
                        <a:defRPr/>
                      </a:pPr>
                      <a:r>
                        <a:rPr lang="en-US" sz="2999" dirty="0">
                          <a:solidFill>
                            <a:srgbClr val="E5E5E5"/>
                          </a:solidFill>
                          <a:latin typeface="Times New Roman Bold"/>
                        </a:rPr>
                        <a:t>References</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 name="TextBox 3"/>
          <p:cNvSpPr txBox="1"/>
          <p:nvPr/>
        </p:nvSpPr>
        <p:spPr>
          <a:xfrm>
            <a:off x="1028700" y="4043086"/>
            <a:ext cx="5966751" cy="1705527"/>
          </a:xfrm>
          <a:prstGeom prst="rect">
            <a:avLst/>
          </a:prstGeom>
        </p:spPr>
        <p:txBody>
          <a:bodyPr lIns="0" tIns="0" rIns="0" bIns="0" rtlCol="0" anchor="t">
            <a:spAutoFit/>
          </a:bodyPr>
          <a:lstStyle/>
          <a:p>
            <a:pPr marL="0" lvl="0" indent="0" algn="l">
              <a:lnSpc>
                <a:spcPts val="13120"/>
              </a:lnSpc>
            </a:pPr>
            <a:r>
              <a:rPr lang="en-US" sz="8000" spc="480" dirty="0">
                <a:solidFill>
                  <a:srgbClr val="E5E5E5"/>
                </a:solidFill>
                <a:latin typeface="Times New Roman Bold"/>
              </a:rPr>
              <a:t>AGENDA</a:t>
            </a:r>
          </a:p>
        </p:txBody>
      </p:sp>
      <p:sp>
        <p:nvSpPr>
          <p:cNvPr id="4" name="Freeform 4"/>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2" cstate="print"/>
            <a:stretch>
              <a:fillRect/>
            </a:stretch>
          </a:blipFill>
        </p:spPr>
      </p:sp>
      <p:sp>
        <p:nvSpPr>
          <p:cNvPr id="5" name="Freeform 5"/>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3" cstate="print"/>
            <a:stretch>
              <a:fillRect/>
            </a:stretch>
          </a:blipFill>
        </p:spPr>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4441977" cy="8229600"/>
            <a:chOff x="0" y="0"/>
            <a:chExt cx="1169903" cy="2167467"/>
          </a:xfrm>
        </p:grpSpPr>
        <p:sp>
          <p:nvSpPr>
            <p:cNvPr id="3" name="Freeform 3"/>
            <p:cNvSpPr/>
            <p:nvPr/>
          </p:nvSpPr>
          <p:spPr>
            <a:xfrm>
              <a:off x="0" y="0"/>
              <a:ext cx="1169903" cy="2167467"/>
            </a:xfrm>
            <a:custGeom>
              <a:avLst/>
              <a:gdLst/>
              <a:ahLst/>
              <a:cxnLst/>
              <a:rect l="l" t="t" r="r" b="b"/>
              <a:pathLst>
                <a:path w="1169903" h="2167467">
                  <a:moveTo>
                    <a:pt x="0" y="0"/>
                  </a:moveTo>
                  <a:lnTo>
                    <a:pt x="1169903" y="0"/>
                  </a:lnTo>
                  <a:lnTo>
                    <a:pt x="1169903" y="2167467"/>
                  </a:lnTo>
                  <a:lnTo>
                    <a:pt x="0" y="2167467"/>
                  </a:lnTo>
                  <a:close/>
                </a:path>
              </a:pathLst>
            </a:custGeom>
            <a:solidFill>
              <a:srgbClr val="B6BCCE">
                <a:alpha val="19608"/>
              </a:srgbClr>
            </a:solidFill>
            <a:ln cap="sq">
              <a:noFill/>
              <a:prstDash val="solid"/>
              <a:miter/>
            </a:ln>
          </p:spPr>
        </p:sp>
        <p:sp>
          <p:nvSpPr>
            <p:cNvPr id="4" name="TextBox 4"/>
            <p:cNvSpPr txBox="1"/>
            <p:nvPr/>
          </p:nvSpPr>
          <p:spPr>
            <a:xfrm>
              <a:off x="0" y="-19050"/>
              <a:ext cx="1169903" cy="2186517"/>
            </a:xfrm>
            <a:prstGeom prst="rect">
              <a:avLst/>
            </a:prstGeom>
          </p:spPr>
          <p:txBody>
            <a:bodyPr lIns="50800" tIns="50800" rIns="50800" bIns="50800" rtlCol="0" anchor="ctr"/>
            <a:lstStyle/>
            <a:p>
              <a:pPr marL="0" lvl="0" indent="0" algn="ctr">
                <a:lnSpc>
                  <a:spcPts val="3024"/>
                </a:lnSpc>
                <a:spcBef>
                  <a:spcPct val="0"/>
                </a:spcBef>
              </a:pPr>
              <a:endParaRPr/>
            </a:p>
          </p:txBody>
        </p:sp>
      </p:grpSp>
      <p:sp>
        <p:nvSpPr>
          <p:cNvPr id="5" name="Freeform 5"/>
          <p:cNvSpPr/>
          <p:nvPr/>
        </p:nvSpPr>
        <p:spPr>
          <a:xfrm>
            <a:off x="1974319" y="1945470"/>
            <a:ext cx="6992716" cy="6396059"/>
          </a:xfrm>
          <a:custGeom>
            <a:avLst/>
            <a:gdLst/>
            <a:ahLst/>
            <a:cxnLst/>
            <a:rect l="l" t="t" r="r" b="b"/>
            <a:pathLst>
              <a:path w="6992716" h="6396059">
                <a:moveTo>
                  <a:pt x="0" y="0"/>
                </a:moveTo>
                <a:lnTo>
                  <a:pt x="6992716" y="0"/>
                </a:lnTo>
                <a:lnTo>
                  <a:pt x="6992716" y="6396060"/>
                </a:lnTo>
                <a:lnTo>
                  <a:pt x="0" y="6396060"/>
                </a:lnTo>
                <a:lnTo>
                  <a:pt x="0" y="0"/>
                </a:lnTo>
                <a:close/>
              </a:path>
            </a:pathLst>
          </a:custGeom>
          <a:blipFill>
            <a:blip r:embed="rId2"/>
            <a:stretch>
              <a:fillRect l="-19293" r="-19293"/>
            </a:stretch>
          </a:blipFill>
        </p:spPr>
      </p:sp>
      <p:sp>
        <p:nvSpPr>
          <p:cNvPr id="6" name="Freeform 6"/>
          <p:cNvSpPr/>
          <p:nvPr/>
        </p:nvSpPr>
        <p:spPr>
          <a:xfrm>
            <a:off x="9158407" y="2281985"/>
            <a:ext cx="5043421" cy="5723031"/>
          </a:xfrm>
          <a:custGeom>
            <a:avLst/>
            <a:gdLst/>
            <a:ahLst/>
            <a:cxnLst/>
            <a:rect l="l" t="t" r="r" b="b"/>
            <a:pathLst>
              <a:path w="5043421" h="5723031">
                <a:moveTo>
                  <a:pt x="0" y="0"/>
                </a:moveTo>
                <a:lnTo>
                  <a:pt x="5043421" y="0"/>
                </a:lnTo>
                <a:lnTo>
                  <a:pt x="5043421" y="5723030"/>
                </a:lnTo>
                <a:lnTo>
                  <a:pt x="0" y="5723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2131070" y="4619625"/>
            <a:ext cx="6156930" cy="1811034"/>
          </a:xfrm>
          <a:prstGeom prst="rect">
            <a:avLst/>
          </a:prstGeom>
        </p:spPr>
        <p:txBody>
          <a:bodyPr lIns="0" tIns="0" rIns="0" bIns="0" rtlCol="0" anchor="t">
            <a:spAutoFit/>
          </a:bodyPr>
          <a:lstStyle/>
          <a:p>
            <a:pPr>
              <a:lnSpc>
                <a:spcPts val="13939"/>
              </a:lnSpc>
            </a:pPr>
            <a:r>
              <a:rPr lang="en-US" sz="8499" spc="509" dirty="0">
                <a:solidFill>
                  <a:srgbClr val="061237"/>
                </a:solidFill>
                <a:latin typeface="Times New Roman Bold"/>
              </a:rPr>
              <a:t>Thank You!</a:t>
            </a:r>
          </a:p>
        </p:txBody>
      </p:sp>
      <p:sp>
        <p:nvSpPr>
          <p:cNvPr id="8" name="Freeform 8"/>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5" cstate="print"/>
            <a:stretch>
              <a:fillRect/>
            </a:stretch>
          </a:blipFill>
        </p:spPr>
      </p:sp>
      <p:sp>
        <p:nvSpPr>
          <p:cNvPr id="9" name="Freeform 9"/>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6" cstate="print"/>
            <a:stretch>
              <a:fillRect/>
            </a:stretch>
          </a:blipFill>
        </p:spPr>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26"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80">
                                          <p:stCondLst>
                                            <p:cond delay="0"/>
                                          </p:stCondLst>
                                        </p:cTn>
                                        <p:tgtEl>
                                          <p:spTgt spid="7"/>
                                        </p:tgtEl>
                                      </p:cBhvr>
                                    </p:animEffect>
                                    <p:anim calcmode="lin" valueType="num">
                                      <p:cBhvr>
                                        <p:cTn id="1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9" dur="26">
                                          <p:stCondLst>
                                            <p:cond delay="650"/>
                                          </p:stCondLst>
                                        </p:cTn>
                                        <p:tgtEl>
                                          <p:spTgt spid="7"/>
                                        </p:tgtEl>
                                      </p:cBhvr>
                                      <p:to x="100000" y="60000"/>
                                    </p:animScale>
                                    <p:animScale>
                                      <p:cBhvr>
                                        <p:cTn id="20" dur="166" decel="50000">
                                          <p:stCondLst>
                                            <p:cond delay="676"/>
                                          </p:stCondLst>
                                        </p:cTn>
                                        <p:tgtEl>
                                          <p:spTgt spid="7"/>
                                        </p:tgtEl>
                                      </p:cBhvr>
                                      <p:to x="100000" y="100000"/>
                                    </p:animScale>
                                    <p:animScale>
                                      <p:cBhvr>
                                        <p:cTn id="21" dur="26">
                                          <p:stCondLst>
                                            <p:cond delay="1312"/>
                                          </p:stCondLst>
                                        </p:cTn>
                                        <p:tgtEl>
                                          <p:spTgt spid="7"/>
                                        </p:tgtEl>
                                      </p:cBhvr>
                                      <p:to x="100000" y="80000"/>
                                    </p:animScale>
                                    <p:animScale>
                                      <p:cBhvr>
                                        <p:cTn id="22" dur="166" decel="50000">
                                          <p:stCondLst>
                                            <p:cond delay="1338"/>
                                          </p:stCondLst>
                                        </p:cTn>
                                        <p:tgtEl>
                                          <p:spTgt spid="7"/>
                                        </p:tgtEl>
                                      </p:cBhvr>
                                      <p:to x="100000" y="100000"/>
                                    </p:animScale>
                                    <p:animScale>
                                      <p:cBhvr>
                                        <p:cTn id="23" dur="26">
                                          <p:stCondLst>
                                            <p:cond delay="1642"/>
                                          </p:stCondLst>
                                        </p:cTn>
                                        <p:tgtEl>
                                          <p:spTgt spid="7"/>
                                        </p:tgtEl>
                                      </p:cBhvr>
                                      <p:to x="100000" y="90000"/>
                                    </p:animScale>
                                    <p:animScale>
                                      <p:cBhvr>
                                        <p:cTn id="24" dur="166" decel="50000">
                                          <p:stCondLst>
                                            <p:cond delay="1668"/>
                                          </p:stCondLst>
                                        </p:cTn>
                                        <p:tgtEl>
                                          <p:spTgt spid="7"/>
                                        </p:tgtEl>
                                      </p:cBhvr>
                                      <p:to x="100000" y="100000"/>
                                    </p:animScale>
                                    <p:animScale>
                                      <p:cBhvr>
                                        <p:cTn id="25" dur="26">
                                          <p:stCondLst>
                                            <p:cond delay="1808"/>
                                          </p:stCondLst>
                                        </p:cTn>
                                        <p:tgtEl>
                                          <p:spTgt spid="7"/>
                                        </p:tgtEl>
                                      </p:cBhvr>
                                      <p:to x="100000" y="95000"/>
                                    </p:animScale>
                                    <p:animScale>
                                      <p:cBhvr>
                                        <p:cTn id="26" dur="166" decel="50000">
                                          <p:stCondLst>
                                            <p:cond delay="1834"/>
                                          </p:stCondLst>
                                        </p:cTn>
                                        <p:tgtEl>
                                          <p:spTgt spid="7"/>
                                        </p:tgtEl>
                                      </p:cBhvr>
                                      <p:to x="100000" y="100000"/>
                                    </p:animScale>
                                  </p:childTnLst>
                                </p:cTn>
                              </p:par>
                              <p:par>
                                <p:cTn id="27" presetID="6" presetClass="entr" presetSubtype="16"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ircle(in)">
                                      <p:cBhvr>
                                        <p:cTn id="2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237"/>
        </a:solidFill>
        <a:effectLst/>
      </p:bgPr>
    </p:bg>
    <p:spTree>
      <p:nvGrpSpPr>
        <p:cNvPr id="1" name=""/>
        <p:cNvGrpSpPr/>
        <p:nvPr/>
      </p:nvGrpSpPr>
      <p:grpSpPr>
        <a:xfrm>
          <a:off x="0" y="0"/>
          <a:ext cx="0" cy="0"/>
          <a:chOff x="0" y="0"/>
          <a:chExt cx="0" cy="0"/>
        </a:xfrm>
      </p:grpSpPr>
      <p:sp>
        <p:nvSpPr>
          <p:cNvPr id="2" name="Freeform 2"/>
          <p:cNvSpPr/>
          <p:nvPr/>
        </p:nvSpPr>
        <p:spPr>
          <a:xfrm>
            <a:off x="15407429" y="8072698"/>
            <a:ext cx="2347171" cy="2214302"/>
          </a:xfrm>
          <a:custGeom>
            <a:avLst/>
            <a:gdLst/>
            <a:ahLst/>
            <a:cxnLst/>
            <a:rect l="l" t="t" r="r" b="b"/>
            <a:pathLst>
              <a:path w="4092356" h="4114800">
                <a:moveTo>
                  <a:pt x="0" y="0"/>
                </a:moveTo>
                <a:lnTo>
                  <a:pt x="4092355" y="0"/>
                </a:lnTo>
                <a:lnTo>
                  <a:pt x="409235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68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8264E"/>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148138" y="943966"/>
            <a:ext cx="7282835" cy="852697"/>
          </a:xfrm>
          <a:prstGeom prst="rect">
            <a:avLst/>
          </a:prstGeom>
        </p:spPr>
        <p:txBody>
          <a:bodyPr lIns="0" tIns="0" rIns="0" bIns="0" rtlCol="0" anchor="t">
            <a:spAutoFit/>
          </a:bodyPr>
          <a:lstStyle/>
          <a:p>
            <a:pPr algn="ctr">
              <a:lnSpc>
                <a:spcPts val="6559"/>
              </a:lnSpc>
            </a:pPr>
            <a:r>
              <a:rPr lang="en-US" sz="3999" spc="239" dirty="0">
                <a:solidFill>
                  <a:srgbClr val="FFFFFF"/>
                </a:solidFill>
                <a:latin typeface="Times New Roman Bold"/>
              </a:rPr>
              <a:t>Abstract</a:t>
            </a:r>
          </a:p>
        </p:txBody>
      </p:sp>
      <p:sp>
        <p:nvSpPr>
          <p:cNvPr id="7" name="Freeform 7"/>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4" cstate="print"/>
            <a:stretch>
              <a:fillRect/>
            </a:stretch>
          </a:blipFill>
        </p:spPr>
      </p:sp>
      <p:sp>
        <p:nvSpPr>
          <p:cNvPr id="8" name="Freeform 8"/>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5" cstate="print"/>
            <a:stretch>
              <a:fillRect/>
            </a:stretch>
          </a:blipFill>
        </p:spPr>
      </p:sp>
      <p:sp>
        <p:nvSpPr>
          <p:cNvPr id="10" name="TextBox 9">
            <a:extLst>
              <a:ext uri="{FF2B5EF4-FFF2-40B4-BE49-F238E27FC236}">
                <a16:creationId xmlns:a16="http://schemas.microsoft.com/office/drawing/2014/main" id="{FB448A3A-234D-0338-4BE3-9E33CB84A38C}"/>
              </a:ext>
            </a:extLst>
          </p:cNvPr>
          <p:cNvSpPr txBox="1"/>
          <p:nvPr/>
        </p:nvSpPr>
        <p:spPr>
          <a:xfrm>
            <a:off x="1219200" y="1796664"/>
            <a:ext cx="15621000" cy="7124514"/>
          </a:xfrm>
          <a:prstGeom prst="rect">
            <a:avLst/>
          </a:prstGeom>
          <a:noFill/>
        </p:spPr>
        <p:txBody>
          <a:bodyPr wrap="square">
            <a:spAutoFit/>
          </a:bodyPr>
          <a:lstStyle/>
          <a:p>
            <a:pPr marL="457200" indent="-457200" algn="just" rtl="0">
              <a:lnSpc>
                <a:spcPct val="150000"/>
              </a:lnSpc>
              <a:spcBef>
                <a:spcPts val="800"/>
              </a:spcBef>
              <a:spcAft>
                <a:spcPts val="0"/>
              </a:spcAft>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Today there is huge Advancement in the Technical field which is increasing day by day. In early days there were only computer systems where we were able to perform only few tasks, but today new technologies like machine learning, artificial intelligence, deep learning, and few some others have made computer systems advance that we can perform any type of task with them. One of the application Area of AI is Natural Language Processing (NLP). Natural Language Processing (NLP) helps Humans to communicate with the computer system in their own Language. For example, Voice Assistant. Various voice assistants were developed and they are still being improved more for better performance to overcome struggling of humans to interact with their machine. we are trying to develop a voice assistant using python which will help user to perform any type of task without interaction with keyboard. The aim of this project is study how voice assistants behaves smartly and can be used to get everyday work done and also be used for educational purpose .</a:t>
            </a:r>
            <a:endParaRPr lang="en-US" sz="2800" spc="149"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1237"/>
        </a:solidFill>
        <a:effectLst/>
      </p:bgPr>
    </p:bg>
    <p:spTree>
      <p:nvGrpSpPr>
        <p:cNvPr id="1" name=""/>
        <p:cNvGrpSpPr/>
        <p:nvPr/>
      </p:nvGrpSpPr>
      <p:grpSpPr>
        <a:xfrm>
          <a:off x="0" y="0"/>
          <a:ext cx="0" cy="0"/>
          <a:chOff x="0" y="0"/>
          <a:chExt cx="0" cy="0"/>
        </a:xfrm>
      </p:grpSpPr>
      <p:sp>
        <p:nvSpPr>
          <p:cNvPr id="2" name="Freeform 2"/>
          <p:cNvSpPr/>
          <p:nvPr/>
        </p:nvSpPr>
        <p:spPr>
          <a:xfrm>
            <a:off x="15407429" y="8072698"/>
            <a:ext cx="2423371" cy="1795202"/>
          </a:xfrm>
          <a:custGeom>
            <a:avLst/>
            <a:gdLst/>
            <a:ahLst/>
            <a:cxnLst/>
            <a:rect l="l" t="t" r="r" b="b"/>
            <a:pathLst>
              <a:path w="4092356" h="4114800">
                <a:moveTo>
                  <a:pt x="0" y="0"/>
                </a:moveTo>
                <a:lnTo>
                  <a:pt x="4092355" y="0"/>
                </a:lnTo>
                <a:lnTo>
                  <a:pt x="4092355" y="4114800"/>
                </a:lnTo>
                <a:lnTo>
                  <a:pt x="0" y="4114800"/>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8264E"/>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148139" y="943966"/>
            <a:ext cx="7272462" cy="755015"/>
          </a:xfrm>
          <a:prstGeom prst="rect">
            <a:avLst/>
          </a:prstGeom>
        </p:spPr>
        <p:txBody>
          <a:bodyPr wrap="square" lIns="0" tIns="0" rIns="0" bIns="0" rtlCol="0" anchor="t">
            <a:spAutoFit/>
          </a:bodyPr>
          <a:lstStyle/>
          <a:p>
            <a:pPr algn="ctr">
              <a:lnSpc>
                <a:spcPts val="6559"/>
              </a:lnSpc>
            </a:pPr>
            <a:r>
              <a:rPr lang="en-US" sz="3999" spc="239" dirty="0">
                <a:solidFill>
                  <a:srgbClr val="FFFFFF"/>
                </a:solidFill>
                <a:latin typeface="Times New Roman Bold"/>
              </a:rPr>
              <a:t>Introduction</a:t>
            </a:r>
          </a:p>
        </p:txBody>
      </p:sp>
      <p:sp>
        <p:nvSpPr>
          <p:cNvPr id="7" name="Freeform 7"/>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4" cstate="print"/>
            <a:stretch>
              <a:fillRect/>
            </a:stretch>
          </a:blipFill>
        </p:spPr>
      </p:sp>
      <p:sp>
        <p:nvSpPr>
          <p:cNvPr id="8" name="Freeform 8"/>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5" cstate="print"/>
            <a:stretch>
              <a:fillRect/>
            </a:stretch>
          </a:blipFill>
        </p:spPr>
      </p:sp>
      <p:sp>
        <p:nvSpPr>
          <p:cNvPr id="10" name="TextBox 9">
            <a:extLst>
              <a:ext uri="{FF2B5EF4-FFF2-40B4-BE49-F238E27FC236}">
                <a16:creationId xmlns:a16="http://schemas.microsoft.com/office/drawing/2014/main" id="{D7D20CCD-04D4-890D-058F-24470C71FDCD}"/>
              </a:ext>
            </a:extLst>
          </p:cNvPr>
          <p:cNvSpPr txBox="1"/>
          <p:nvPr/>
        </p:nvSpPr>
        <p:spPr>
          <a:xfrm>
            <a:off x="1600200" y="1986226"/>
            <a:ext cx="15087600" cy="7781489"/>
          </a:xfrm>
          <a:prstGeom prst="rect">
            <a:avLst/>
          </a:prstGeom>
          <a:noFill/>
        </p:spPr>
        <p:txBody>
          <a:bodyPr wrap="square">
            <a:spAutoFit/>
          </a:bodyPr>
          <a:lstStyle/>
          <a:p>
            <a:pPr marL="457200" lvl="0" indent="-457200" algn="just">
              <a:lnSpc>
                <a:spcPct val="150000"/>
              </a:lnSpc>
              <a:buFont typeface="Wingdings" panose="05000000000000000000" pitchFamily="2" charset="2"/>
              <a:buChar char="§"/>
            </a:pPr>
            <a:r>
              <a:rPr lang="en-US" sz="2800" dirty="0">
                <a:solidFill>
                  <a:schemeClr val="bg1"/>
                </a:solidFill>
                <a:latin typeface="Times New Roman"/>
                <a:ea typeface="Times New Roman"/>
                <a:cs typeface="Times New Roman"/>
                <a:sym typeface="Times New Roman"/>
              </a:rPr>
              <a:t>The development of a Virtual Assistant for our laptop in a world dominated by technology, having a reliable and personalized assistant can greatly enhance productivity and make everyday tasks more convenient. Our virtual assistant is designed to seamlessly integrate with your laptop, responding to voice commands and providing a range of useful features.</a:t>
            </a:r>
          </a:p>
          <a:p>
            <a:pPr marL="457200" lvl="0" indent="-457200" algn="just">
              <a:lnSpc>
                <a:spcPct val="150000"/>
              </a:lnSpc>
              <a:buFont typeface="Wingdings" panose="05000000000000000000" pitchFamily="2" charset="2"/>
              <a:buChar char="§"/>
            </a:pPr>
            <a:r>
              <a:rPr lang="en-US" sz="2800" dirty="0">
                <a:solidFill>
                  <a:schemeClr val="bg1"/>
                </a:solidFill>
                <a:latin typeface="Times New Roman"/>
                <a:ea typeface="Times New Roman"/>
                <a:cs typeface="Times New Roman"/>
                <a:sym typeface="Times New Roman"/>
              </a:rPr>
              <a:t>Imagine a world where you can interact with your laptop naturally, where spoken words transform into actionable commands. Our Virtual Assistant harnesses the power of speech recognition (courtesy of the Speech Recognition module) to bridge the gap between you and your device, making interactions more intuitive and efficient . Powered by the Wikipedia API, our assistant doesn't just understand your voice, it's also a knowledgeable companion.  </a:t>
            </a:r>
          </a:p>
          <a:p>
            <a:pPr marL="457200" lvl="0" indent="-457200" algn="just">
              <a:lnSpc>
                <a:spcPct val="150000"/>
              </a:lnSpc>
              <a:buFont typeface="Wingdings" panose="05000000000000000000" pitchFamily="2" charset="2"/>
              <a:buChar char="§"/>
            </a:pPr>
            <a:r>
              <a:rPr lang="en-US" sz="2800" dirty="0">
                <a:solidFill>
                  <a:schemeClr val="bg1"/>
                </a:solidFill>
                <a:latin typeface="Times New Roman"/>
                <a:ea typeface="Times New Roman"/>
                <a:cs typeface="Times New Roman"/>
                <a:sym typeface="Times New Roman"/>
              </a:rPr>
              <a:t>A simple voice command can provide you with a wealth of knowledge, opening up a new dimension of convenience and learning.</a:t>
            </a:r>
          </a:p>
          <a:p>
            <a:pPr marL="457200" indent="-457200" algn="just">
              <a:lnSpc>
                <a:spcPct val="150000"/>
              </a:lnSpc>
              <a:buFont typeface="Wingdings" panose="05000000000000000000" pitchFamily="2" charset="2"/>
              <a:buChar char="§"/>
            </a:pPr>
            <a:endParaRPr lang="en-IN" sz="28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1237"/>
        </a:solidFill>
        <a:effectLst/>
      </p:bgPr>
    </p:bg>
    <p:spTree>
      <p:nvGrpSpPr>
        <p:cNvPr id="1" name=""/>
        <p:cNvGrpSpPr/>
        <p:nvPr/>
      </p:nvGrpSpPr>
      <p:grpSpPr>
        <a:xfrm>
          <a:off x="0" y="0"/>
          <a:ext cx="0" cy="0"/>
          <a:chOff x="0" y="0"/>
          <a:chExt cx="0" cy="0"/>
        </a:xfrm>
      </p:grpSpPr>
      <p:sp>
        <p:nvSpPr>
          <p:cNvPr id="2" name="Freeform 2"/>
          <p:cNvSpPr/>
          <p:nvPr/>
        </p:nvSpPr>
        <p:spPr>
          <a:xfrm>
            <a:off x="15407429" y="8072698"/>
            <a:ext cx="2880571" cy="2214302"/>
          </a:xfrm>
          <a:custGeom>
            <a:avLst/>
            <a:gdLst/>
            <a:ahLst/>
            <a:cxnLst/>
            <a:rect l="l" t="t" r="r" b="b"/>
            <a:pathLst>
              <a:path w="4092356" h="4114800">
                <a:moveTo>
                  <a:pt x="0" y="0"/>
                </a:moveTo>
                <a:lnTo>
                  <a:pt x="4092355" y="0"/>
                </a:lnTo>
                <a:lnTo>
                  <a:pt x="409235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8264E"/>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148138" y="943966"/>
            <a:ext cx="7282835" cy="852697"/>
          </a:xfrm>
          <a:prstGeom prst="rect">
            <a:avLst/>
          </a:prstGeom>
        </p:spPr>
        <p:txBody>
          <a:bodyPr lIns="0" tIns="0" rIns="0" bIns="0" rtlCol="0" anchor="t">
            <a:spAutoFit/>
          </a:bodyPr>
          <a:lstStyle/>
          <a:p>
            <a:pPr algn="ctr">
              <a:lnSpc>
                <a:spcPts val="6559"/>
              </a:lnSpc>
            </a:pPr>
            <a:r>
              <a:rPr lang="en-US" sz="3999" spc="239" dirty="0">
                <a:solidFill>
                  <a:srgbClr val="FFFFFF"/>
                </a:solidFill>
                <a:latin typeface="Times New Roman Bold"/>
              </a:rPr>
              <a:t>Related Work</a:t>
            </a:r>
          </a:p>
        </p:txBody>
      </p:sp>
      <p:sp>
        <p:nvSpPr>
          <p:cNvPr id="7" name="Freeform 7"/>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4" cstate="print"/>
            <a:stretch>
              <a:fillRect/>
            </a:stretch>
          </a:blipFill>
        </p:spPr>
      </p:sp>
      <p:sp>
        <p:nvSpPr>
          <p:cNvPr id="8" name="Freeform 8"/>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5" cstate="print"/>
            <a:stretch>
              <a:fillRect/>
            </a:stretch>
          </a:blipFill>
        </p:spPr>
      </p:sp>
      <p:sp>
        <p:nvSpPr>
          <p:cNvPr id="10" name="TextBox 9">
            <a:extLst>
              <a:ext uri="{FF2B5EF4-FFF2-40B4-BE49-F238E27FC236}">
                <a16:creationId xmlns:a16="http://schemas.microsoft.com/office/drawing/2014/main" id="{101C6499-49C7-D6D8-C21C-28593948A683}"/>
              </a:ext>
            </a:extLst>
          </p:cNvPr>
          <p:cNvSpPr txBox="1"/>
          <p:nvPr/>
        </p:nvSpPr>
        <p:spPr>
          <a:xfrm>
            <a:off x="1380035" y="1943100"/>
            <a:ext cx="15307765" cy="7124514"/>
          </a:xfrm>
          <a:prstGeom prst="rect">
            <a:avLst/>
          </a:prstGeom>
          <a:noFill/>
        </p:spPr>
        <p:txBody>
          <a:bodyPr wrap="square">
            <a:spAutoFit/>
          </a:bodyPr>
          <a:lstStyle/>
          <a:p>
            <a:pPr marL="342900" indent="-3429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According to Deepak Shende, Ria </a:t>
            </a:r>
            <a:r>
              <a:rPr lang="en-US" sz="2800" dirty="0" err="1">
                <a:solidFill>
                  <a:schemeClr val="bg1"/>
                </a:solidFill>
                <a:latin typeface="Times New Roman" panose="02020603050405020304" pitchFamily="18" charset="0"/>
                <a:cs typeface="Times New Roman" panose="02020603050405020304" pitchFamily="18" charset="0"/>
              </a:rPr>
              <a:t>Umabiya</a:t>
            </a:r>
            <a:r>
              <a:rPr lang="en-US" sz="2800" dirty="0">
                <a:solidFill>
                  <a:schemeClr val="bg1"/>
                </a:solidFill>
                <a:latin typeface="Times New Roman" panose="02020603050405020304" pitchFamily="18" charset="0"/>
                <a:cs typeface="Times New Roman" panose="02020603050405020304" pitchFamily="18" charset="0"/>
              </a:rPr>
              <a:t>, the AIVA (Microsoft, Google Assistant from Google, and the recently appeared intelligent assistant under the name "AIVA" 2018) aimed at developing a voice-controlled personal assistant which is doing many things such as to search the Internet. It has some new features like posting comments on the social media websites such as Facebook, Twitter, etc. By just few simple commands. You can also know the weather around you and can get the climate conditions in your region .</a:t>
            </a:r>
          </a:p>
          <a:p>
            <a:pPr marL="342900" indent="-3429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Tulshan</a:t>
            </a:r>
            <a:r>
              <a:rPr lang="en-US" sz="2800" dirty="0">
                <a:solidFill>
                  <a:schemeClr val="bg1"/>
                </a:solidFill>
                <a:latin typeface="Times New Roman" panose="02020603050405020304" pitchFamily="18" charset="0"/>
                <a:cs typeface="Times New Roman" panose="02020603050405020304" pitchFamily="18" charset="0"/>
              </a:rPr>
              <a:t> explained that because of continuous typing there may be possibility of injuries to the fingers of the user. To avoid such problems, we need to design a system in which we can get our work done through our voice commands. The voice will be recognized by the system and that recognized words will be synthesized and if they are appropriate or makes some sense then that will be printed on screen and after this again by recognizing the specific keywords the program will be compiled and executed .</a:t>
            </a:r>
            <a:endParaRPr lang="en-IN"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1237"/>
        </a:solidFill>
        <a:effectLst/>
      </p:bgPr>
    </p:bg>
    <p:spTree>
      <p:nvGrpSpPr>
        <p:cNvPr id="1" name=""/>
        <p:cNvGrpSpPr/>
        <p:nvPr/>
      </p:nvGrpSpPr>
      <p:grpSpPr>
        <a:xfrm>
          <a:off x="0" y="0"/>
          <a:ext cx="0" cy="0"/>
          <a:chOff x="0" y="0"/>
          <a:chExt cx="0" cy="0"/>
        </a:xfrm>
      </p:grpSpPr>
      <p:sp>
        <p:nvSpPr>
          <p:cNvPr id="2" name="Freeform 2"/>
          <p:cNvSpPr/>
          <p:nvPr/>
        </p:nvSpPr>
        <p:spPr>
          <a:xfrm>
            <a:off x="15407429" y="8072698"/>
            <a:ext cx="2880571" cy="2214302"/>
          </a:xfrm>
          <a:custGeom>
            <a:avLst/>
            <a:gdLst/>
            <a:ahLst/>
            <a:cxnLst/>
            <a:rect l="l" t="t" r="r" b="b"/>
            <a:pathLst>
              <a:path w="4092356" h="4114800">
                <a:moveTo>
                  <a:pt x="0" y="0"/>
                </a:moveTo>
                <a:lnTo>
                  <a:pt x="4092355" y="0"/>
                </a:lnTo>
                <a:lnTo>
                  <a:pt x="409235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8264E"/>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5148138" y="943966"/>
            <a:ext cx="7282835" cy="755015"/>
          </a:xfrm>
          <a:prstGeom prst="rect">
            <a:avLst/>
          </a:prstGeom>
        </p:spPr>
        <p:txBody>
          <a:bodyPr lIns="0" tIns="0" rIns="0" bIns="0" rtlCol="0" anchor="t">
            <a:spAutoFit/>
          </a:bodyPr>
          <a:lstStyle/>
          <a:p>
            <a:pPr algn="ctr">
              <a:lnSpc>
                <a:spcPts val="6559"/>
              </a:lnSpc>
            </a:pPr>
            <a:r>
              <a:rPr lang="en-US" sz="3999" spc="239" dirty="0">
                <a:solidFill>
                  <a:srgbClr val="FFFFFF"/>
                </a:solidFill>
                <a:latin typeface="Times New Roman Bold"/>
              </a:rPr>
              <a:t>Proposed Work</a:t>
            </a:r>
          </a:p>
        </p:txBody>
      </p:sp>
      <p:sp>
        <p:nvSpPr>
          <p:cNvPr id="7" name="Freeform 7"/>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4" cstate="print"/>
            <a:stretch>
              <a:fillRect/>
            </a:stretch>
          </a:blipFill>
        </p:spPr>
      </p:sp>
      <p:sp>
        <p:nvSpPr>
          <p:cNvPr id="8" name="Freeform 8"/>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5" cstate="print"/>
            <a:stretch>
              <a:fillRect/>
            </a:stretch>
          </a:blipFill>
        </p:spPr>
      </p:sp>
      <p:sp>
        <p:nvSpPr>
          <p:cNvPr id="10" name="TextBox 9">
            <a:extLst>
              <a:ext uri="{FF2B5EF4-FFF2-40B4-BE49-F238E27FC236}">
                <a16:creationId xmlns:a16="http://schemas.microsoft.com/office/drawing/2014/main" id="{EC8A6B50-FABD-A439-6314-A84F3888B9BE}"/>
              </a:ext>
            </a:extLst>
          </p:cNvPr>
          <p:cNvSpPr txBox="1"/>
          <p:nvPr/>
        </p:nvSpPr>
        <p:spPr>
          <a:xfrm>
            <a:off x="1524000" y="2019300"/>
            <a:ext cx="15163800" cy="5831853"/>
          </a:xfrm>
          <a:prstGeom prst="rect">
            <a:avLst/>
          </a:prstGeom>
          <a:noFill/>
        </p:spPr>
        <p:txBody>
          <a:bodyPr wrap="square">
            <a:spAutoFit/>
          </a:bodyPr>
          <a:lstStyle/>
          <a:p>
            <a:pPr algn="just">
              <a:lnSpc>
                <a:spcPct val="150000"/>
              </a:lnSpc>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 The system will keep listening for commands and the time for listening is variable which can be changed according to user requirements. </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 If the system is not able to gather information from the user input it will keep asking again to repeat till the desired number of times.</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The system can have both male and female voices according to user requirements.</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 Features supported in the current version include clicking photos, opening files , shutdown the system by closing all the files and can keep it in sleep mode opening anything in the web browser which are mentioned, and so on are all supported in the present edition.</a:t>
            </a:r>
            <a:endParaRPr lang="en-IN"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1237"/>
        </a:solidFill>
        <a:effectLst/>
      </p:bgPr>
    </p:bg>
    <p:spTree>
      <p:nvGrpSpPr>
        <p:cNvPr id="1" name=""/>
        <p:cNvGrpSpPr/>
        <p:nvPr/>
      </p:nvGrpSpPr>
      <p:grpSpPr>
        <a:xfrm>
          <a:off x="0" y="0"/>
          <a:ext cx="0" cy="0"/>
          <a:chOff x="0" y="0"/>
          <a:chExt cx="0" cy="0"/>
        </a:xfrm>
      </p:grpSpPr>
      <p:grpSp>
        <p:nvGrpSpPr>
          <p:cNvPr id="9" name="Group 2">
            <a:extLst>
              <a:ext uri="{FF2B5EF4-FFF2-40B4-BE49-F238E27FC236}">
                <a16:creationId xmlns:a16="http://schemas.microsoft.com/office/drawing/2014/main" id="{18405F9E-6360-CF36-15C8-F6E7C667A6D3}"/>
              </a:ext>
            </a:extLst>
          </p:cNvPr>
          <p:cNvGrpSpPr/>
          <p:nvPr/>
        </p:nvGrpSpPr>
        <p:grpSpPr>
          <a:xfrm>
            <a:off x="817923" y="1814142"/>
            <a:ext cx="16230600" cy="7315200"/>
            <a:chOff x="0" y="0"/>
            <a:chExt cx="4274726" cy="1715276"/>
          </a:xfrm>
        </p:grpSpPr>
        <p:sp>
          <p:nvSpPr>
            <p:cNvPr id="10" name="Freeform 3">
              <a:extLst>
                <a:ext uri="{FF2B5EF4-FFF2-40B4-BE49-F238E27FC236}">
                  <a16:creationId xmlns:a16="http://schemas.microsoft.com/office/drawing/2014/main" id="{7F1A104D-5E4A-AD88-1691-A326C383B69C}"/>
                </a:ext>
              </a:extLst>
            </p:cNvPr>
            <p:cNvSpPr/>
            <p:nvPr/>
          </p:nvSpPr>
          <p:spPr>
            <a:xfrm>
              <a:off x="0" y="0"/>
              <a:ext cx="4274726" cy="1715276"/>
            </a:xfrm>
            <a:custGeom>
              <a:avLst/>
              <a:gdLst/>
              <a:ahLst/>
              <a:cxnLst/>
              <a:rect l="l" t="t" r="r" b="b"/>
              <a:pathLst>
                <a:path w="4274726" h="1715276">
                  <a:moveTo>
                    <a:pt x="0" y="0"/>
                  </a:moveTo>
                  <a:lnTo>
                    <a:pt x="4274726" y="0"/>
                  </a:lnTo>
                  <a:lnTo>
                    <a:pt x="4274726" y="1715276"/>
                  </a:lnTo>
                  <a:lnTo>
                    <a:pt x="0" y="1715276"/>
                  </a:lnTo>
                  <a:close/>
                </a:path>
              </a:pathLst>
            </a:custGeom>
            <a:solidFill>
              <a:srgbClr val="18264E"/>
            </a:solidFill>
          </p:spPr>
        </p:sp>
        <p:sp>
          <p:nvSpPr>
            <p:cNvPr id="11" name="TextBox 4">
              <a:extLst>
                <a:ext uri="{FF2B5EF4-FFF2-40B4-BE49-F238E27FC236}">
                  <a16:creationId xmlns:a16="http://schemas.microsoft.com/office/drawing/2014/main" id="{13954E88-472C-8940-6768-91E713187E89}"/>
                </a:ext>
              </a:extLst>
            </p:cNvPr>
            <p:cNvSpPr txBox="1"/>
            <p:nvPr/>
          </p:nvSpPr>
          <p:spPr>
            <a:xfrm>
              <a:off x="0" y="-19050"/>
              <a:ext cx="4274726" cy="1734326"/>
            </a:xfrm>
            <a:prstGeom prst="rect">
              <a:avLst/>
            </a:prstGeom>
          </p:spPr>
          <p:txBody>
            <a:bodyPr lIns="50800" tIns="50800" rIns="50800" bIns="50800" rtlCol="0" anchor="ctr"/>
            <a:lstStyle/>
            <a:p>
              <a:pPr algn="ctr">
                <a:lnSpc>
                  <a:spcPts val="3024"/>
                </a:lnSpc>
              </a:pPr>
              <a:endParaRPr/>
            </a:p>
          </p:txBody>
        </p:sp>
      </p:grpSp>
      <p:graphicFrame>
        <p:nvGraphicFramePr>
          <p:cNvPr id="12" name="Table 5">
            <a:extLst>
              <a:ext uri="{FF2B5EF4-FFF2-40B4-BE49-F238E27FC236}">
                <a16:creationId xmlns:a16="http://schemas.microsoft.com/office/drawing/2014/main" id="{BF9F9897-FC91-BB54-FB35-C6BDCA648734}"/>
              </a:ext>
            </a:extLst>
          </p:cNvPr>
          <p:cNvGraphicFramePr>
            <a:graphicFrameLocks noGrp="1"/>
          </p:cNvGraphicFramePr>
          <p:nvPr>
            <p:extLst>
              <p:ext uri="{D42A27DB-BD31-4B8C-83A1-F6EECF244321}">
                <p14:modId xmlns:p14="http://schemas.microsoft.com/office/powerpoint/2010/main" val="805290514"/>
              </p:ext>
            </p:extLst>
          </p:nvPr>
        </p:nvGraphicFramePr>
        <p:xfrm>
          <a:off x="1007096" y="1615108"/>
          <a:ext cx="15928454" cy="7371631"/>
        </p:xfrm>
        <a:graphic>
          <a:graphicData uri="http://schemas.openxmlformats.org/drawingml/2006/table">
            <a:tbl>
              <a:tblPr/>
              <a:tblGrid>
                <a:gridCol w="2795270">
                  <a:extLst>
                    <a:ext uri="{9D8B030D-6E8A-4147-A177-3AD203B41FA5}">
                      <a16:colId xmlns:a16="http://schemas.microsoft.com/office/drawing/2014/main" val="20000"/>
                    </a:ext>
                  </a:extLst>
                </a:gridCol>
                <a:gridCol w="2467445">
                  <a:extLst>
                    <a:ext uri="{9D8B030D-6E8A-4147-A177-3AD203B41FA5}">
                      <a16:colId xmlns:a16="http://schemas.microsoft.com/office/drawing/2014/main" val="20001"/>
                    </a:ext>
                  </a:extLst>
                </a:gridCol>
                <a:gridCol w="2308257">
                  <a:extLst>
                    <a:ext uri="{9D8B030D-6E8A-4147-A177-3AD203B41FA5}">
                      <a16:colId xmlns:a16="http://schemas.microsoft.com/office/drawing/2014/main" val="20002"/>
                    </a:ext>
                  </a:extLst>
                </a:gridCol>
                <a:gridCol w="2473614">
                  <a:extLst>
                    <a:ext uri="{9D8B030D-6E8A-4147-A177-3AD203B41FA5}">
                      <a16:colId xmlns:a16="http://schemas.microsoft.com/office/drawing/2014/main" val="20003"/>
                    </a:ext>
                  </a:extLst>
                </a:gridCol>
                <a:gridCol w="3098040">
                  <a:extLst>
                    <a:ext uri="{9D8B030D-6E8A-4147-A177-3AD203B41FA5}">
                      <a16:colId xmlns:a16="http://schemas.microsoft.com/office/drawing/2014/main" val="20004"/>
                    </a:ext>
                  </a:extLst>
                </a:gridCol>
                <a:gridCol w="2785828">
                  <a:extLst>
                    <a:ext uri="{9D8B030D-6E8A-4147-A177-3AD203B41FA5}">
                      <a16:colId xmlns:a16="http://schemas.microsoft.com/office/drawing/2014/main" val="20005"/>
                    </a:ext>
                  </a:extLst>
                </a:gridCol>
              </a:tblGrid>
              <a:tr h="884755">
                <a:tc>
                  <a:txBody>
                    <a:bodyPr/>
                    <a:lstStyle/>
                    <a:p>
                      <a:pPr algn="ctr">
                        <a:lnSpc>
                          <a:spcPts val="2520"/>
                        </a:lnSpc>
                        <a:defRPr/>
                      </a:pPr>
                      <a:r>
                        <a:rPr lang="en-US" sz="2500" b="1" dirty="0">
                          <a:solidFill>
                            <a:schemeClr val="bg1"/>
                          </a:solidFill>
                          <a:latin typeface="Times New Roman" panose="02020603050405020304" pitchFamily="18" charset="0"/>
                          <a:cs typeface="Times New Roman" panose="02020603050405020304" pitchFamily="18" charset="0"/>
                        </a:rPr>
                        <a:t>Task Performed</a:t>
                      </a: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solidFill>
                      <a:srgbClr val="1355FF"/>
                    </a:solidFill>
                  </a:tcPr>
                </a:tc>
                <a:tc>
                  <a:txBody>
                    <a:bodyPr/>
                    <a:lstStyle/>
                    <a:p>
                      <a:pPr algn="ctr">
                        <a:lnSpc>
                          <a:spcPts val="3499"/>
                        </a:lnSpc>
                        <a:defRPr/>
                      </a:pPr>
                      <a:r>
                        <a:rPr lang="en-US" sz="2499" dirty="0">
                          <a:solidFill>
                            <a:srgbClr val="FFFFFF"/>
                          </a:solidFill>
                          <a:latin typeface="Times New Roman Bold"/>
                        </a:rPr>
                        <a:t>Week 1</a:t>
                      </a:r>
                      <a:endParaRPr lang="en-US" sz="1100" dirty="0"/>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solidFill>
                      <a:srgbClr val="1355FF"/>
                    </a:solidFill>
                  </a:tcPr>
                </a:tc>
                <a:tc>
                  <a:txBody>
                    <a:bodyPr/>
                    <a:lstStyle/>
                    <a:p>
                      <a:pPr algn="ctr">
                        <a:lnSpc>
                          <a:spcPts val="3499"/>
                        </a:lnSpc>
                        <a:defRPr/>
                      </a:pPr>
                      <a:r>
                        <a:rPr lang="en-US" sz="2499" dirty="0">
                          <a:solidFill>
                            <a:srgbClr val="FFFFFF"/>
                          </a:solidFill>
                          <a:latin typeface="Times New Roman Bold"/>
                        </a:rPr>
                        <a:t>Week 2</a:t>
                      </a:r>
                      <a:endParaRPr lang="en-US" sz="1100" dirty="0"/>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solidFill>
                      <a:srgbClr val="1355FF"/>
                    </a:solidFill>
                  </a:tcPr>
                </a:tc>
                <a:tc>
                  <a:txBody>
                    <a:bodyPr/>
                    <a:lstStyle/>
                    <a:p>
                      <a:pPr algn="ctr">
                        <a:lnSpc>
                          <a:spcPts val="3499"/>
                        </a:lnSpc>
                        <a:defRPr/>
                      </a:pPr>
                      <a:r>
                        <a:rPr lang="en-US" sz="2499" dirty="0">
                          <a:solidFill>
                            <a:srgbClr val="FFFFFF"/>
                          </a:solidFill>
                          <a:latin typeface="Times New Roman Bold"/>
                        </a:rPr>
                        <a:t>Week 3</a:t>
                      </a:r>
                      <a:endParaRPr lang="en-US" sz="1100" dirty="0"/>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solidFill>
                      <a:srgbClr val="1355FF"/>
                    </a:solidFill>
                  </a:tcPr>
                </a:tc>
                <a:tc>
                  <a:txBody>
                    <a:bodyPr/>
                    <a:lstStyle/>
                    <a:p>
                      <a:pPr algn="ctr">
                        <a:lnSpc>
                          <a:spcPts val="3499"/>
                        </a:lnSpc>
                        <a:defRPr/>
                      </a:pPr>
                      <a:r>
                        <a:rPr lang="en-US" sz="2499">
                          <a:solidFill>
                            <a:srgbClr val="FFFFFF"/>
                          </a:solidFill>
                          <a:latin typeface="Times New Roman Bold"/>
                        </a:rPr>
                        <a:t>Week 4</a:t>
                      </a:r>
                      <a:endParaRPr lang="en-US" sz="1100"/>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solidFill>
                      <a:srgbClr val="1355FF"/>
                    </a:solidFill>
                  </a:tcPr>
                </a:tc>
                <a:tc>
                  <a:txBody>
                    <a:bodyPr/>
                    <a:lstStyle/>
                    <a:p>
                      <a:pPr algn="ctr">
                        <a:lnSpc>
                          <a:spcPts val="3499"/>
                        </a:lnSpc>
                        <a:defRPr/>
                      </a:pPr>
                      <a:r>
                        <a:rPr lang="en-US" sz="2499">
                          <a:solidFill>
                            <a:srgbClr val="FFFFFF"/>
                          </a:solidFill>
                          <a:latin typeface="Times New Roman Bold"/>
                        </a:rPr>
                        <a:t>Week 5</a:t>
                      </a:r>
                      <a:endParaRPr lang="en-US" sz="1100"/>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solidFill>
                      <a:srgbClr val="1355FF"/>
                    </a:solidFill>
                  </a:tcPr>
                </a:tc>
                <a:extLst>
                  <a:ext uri="{0D108BD9-81ED-4DB2-BD59-A6C34878D82A}">
                    <a16:rowId xmlns:a16="http://schemas.microsoft.com/office/drawing/2014/main" val="10000"/>
                  </a:ext>
                </a:extLst>
              </a:tr>
              <a:tr h="1639725">
                <a:tc>
                  <a:txBody>
                    <a:bodyPr/>
                    <a:lstStyle/>
                    <a:p>
                      <a:pPr algn="ctr">
                        <a:lnSpc>
                          <a:spcPts val="3499"/>
                        </a:lnSpc>
                        <a:defRPr/>
                      </a:pPr>
                      <a:r>
                        <a:rPr lang="en-US" sz="25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Setup vs code and python</a:t>
                      </a:r>
                      <a:endParaRPr lang="en-US" sz="2500" b="1"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solidFill>
                      <a:srgbClr val="37456C"/>
                    </a:solidFill>
                  </a:tcPr>
                </a:tc>
                <a:tc>
                  <a:txBody>
                    <a:bodyPr/>
                    <a:lstStyle/>
                    <a:p>
                      <a:pPr algn="ctr">
                        <a:lnSpc>
                          <a:spcPts val="3499"/>
                        </a:lnSpc>
                        <a:defRPr/>
                      </a:pPr>
                      <a:r>
                        <a:rPr lang="en-US" sz="2500" dirty="0">
                          <a:solidFill>
                            <a:schemeClr val="bg1"/>
                          </a:solidFill>
                          <a:latin typeface="Times New Roman" panose="02020603050405020304" pitchFamily="18" charset="0"/>
                          <a:cs typeface="Times New Roman" panose="02020603050405020304" pitchFamily="18" charset="0"/>
                        </a:rPr>
                        <a:t>User requirements</a:t>
                      </a: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lang="en-US" sz="25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Installing vs code and python</a:t>
                      </a:r>
                      <a:endParaRPr lang="en-US" sz="2500" dirty="0">
                        <a:solidFill>
                          <a:schemeClr val="bg1"/>
                        </a:solidFill>
                        <a:latin typeface="Times New Roman" panose="02020603050405020304" pitchFamily="18" charset="0"/>
                        <a:cs typeface="Times New Roman" panose="02020603050405020304" pitchFamily="18" charset="0"/>
                      </a:endParaRPr>
                    </a:p>
                    <a:p>
                      <a:pPr algn="ctr">
                        <a:lnSpc>
                          <a:spcPts val="3499"/>
                        </a:lnSpc>
                        <a:defRPr/>
                      </a:pPr>
                      <a:endParaRPr lang="en-US" sz="2500"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lang="en-US" sz="2500" dirty="0">
                          <a:solidFill>
                            <a:schemeClr val="bg1"/>
                          </a:solidFill>
                          <a:latin typeface="Times New Roman" panose="02020603050405020304" pitchFamily="18" charset="0"/>
                          <a:cs typeface="Times New Roman" panose="02020603050405020304" pitchFamily="18" charset="0"/>
                        </a:rPr>
                        <a:t>Setting the python interpreter</a:t>
                      </a:r>
                    </a:p>
                    <a:p>
                      <a:pPr algn="ctr">
                        <a:lnSpc>
                          <a:spcPts val="3499"/>
                        </a:lnSpc>
                        <a:defRPr/>
                      </a:pPr>
                      <a:endParaRPr lang="en-US" sz="2500"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lang="en-IN" sz="25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Creating virtual environment</a:t>
                      </a:r>
                      <a:endParaRPr lang="en-US" sz="2500" dirty="0">
                        <a:solidFill>
                          <a:schemeClr val="bg1"/>
                        </a:solidFill>
                        <a:latin typeface="Times New Roman" panose="02020603050405020304" pitchFamily="18" charset="0"/>
                        <a:cs typeface="Times New Roman" panose="02020603050405020304" pitchFamily="18" charset="0"/>
                      </a:endParaRPr>
                    </a:p>
                    <a:p>
                      <a:pPr algn="ctr">
                        <a:lnSpc>
                          <a:spcPts val="3499"/>
                        </a:lnSpc>
                        <a:defRPr/>
                      </a:pPr>
                      <a:endParaRPr lang="en-US" sz="2500"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algn="ctr">
                        <a:lnSpc>
                          <a:spcPts val="3499"/>
                        </a:lnSpc>
                        <a:defRPr/>
                      </a:pPr>
                      <a:r>
                        <a:rPr lang="en-US" sz="2500" dirty="0">
                          <a:solidFill>
                            <a:schemeClr val="bg1"/>
                          </a:solidFill>
                          <a:latin typeface="Times New Roman" panose="02020603050405020304" pitchFamily="18" charset="0"/>
                          <a:cs typeface="Times New Roman" panose="02020603050405020304" pitchFamily="18" charset="0"/>
                        </a:rPr>
                        <a:t>Python</a:t>
                      </a: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extLst>
                  <a:ext uri="{0D108BD9-81ED-4DB2-BD59-A6C34878D82A}">
                    <a16:rowId xmlns:a16="http://schemas.microsoft.com/office/drawing/2014/main" val="10001"/>
                  </a:ext>
                </a:extLst>
              </a:tr>
              <a:tr h="1895120">
                <a:tc>
                  <a:txBody>
                    <a:bodyPr/>
                    <a:lstStyle/>
                    <a:p>
                      <a:pPr algn="ctr">
                        <a:lnSpc>
                          <a:spcPts val="3499"/>
                        </a:lnSpc>
                        <a:defRPr/>
                      </a:pPr>
                      <a:r>
                        <a:rPr lang="en-IN" sz="25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Modules</a:t>
                      </a:r>
                      <a:endParaRPr lang="en-US" sz="2500" b="1"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solidFill>
                      <a:srgbClr val="37456C"/>
                    </a:solidFill>
                  </a:tcPr>
                </a:tc>
                <a:tc>
                  <a:txBody>
                    <a:bodyPr/>
                    <a:lstStyle/>
                    <a:p>
                      <a:pPr algn="ctr">
                        <a:lnSpc>
                          <a:spcPts val="3499"/>
                        </a:lnSpc>
                        <a:defRPr/>
                      </a:pPr>
                      <a:r>
                        <a:rPr lang="en-IN" sz="25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Gathering required modules</a:t>
                      </a:r>
                      <a:endParaRPr lang="en-US" sz="2500"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rtl="0"/>
                      <a:r>
                        <a:rPr lang="en-IN" sz="25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 Installing the          modules                    </a:t>
                      </a:r>
                      <a:br>
                        <a:rPr lang="en-IN" sz="2500" dirty="0">
                          <a:solidFill>
                            <a:schemeClr val="bg1"/>
                          </a:solidFill>
                          <a:latin typeface="Times New Roman" panose="02020603050405020304" pitchFamily="18" charset="0"/>
                          <a:cs typeface="Times New Roman" panose="02020603050405020304" pitchFamily="18" charset="0"/>
                        </a:rPr>
                      </a:br>
                      <a:endParaRPr lang="en-US" sz="2500"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algn="ctr">
                        <a:lnSpc>
                          <a:spcPts val="3499"/>
                        </a:lnSpc>
                        <a:defRPr/>
                      </a:pPr>
                      <a:r>
                        <a:rPr lang="en-US" sz="2500" dirty="0">
                          <a:solidFill>
                            <a:schemeClr val="bg1"/>
                          </a:solidFill>
                          <a:latin typeface="Times New Roman" panose="02020603050405020304" pitchFamily="18" charset="0"/>
                          <a:cs typeface="Times New Roman" panose="02020603050405020304" pitchFamily="18" charset="0"/>
                        </a:rPr>
                        <a:t>Running the power shell as administrator</a:t>
                      </a: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algn="ctr">
                        <a:lnSpc>
                          <a:spcPts val="3499"/>
                        </a:lnSpc>
                        <a:defRPr/>
                      </a:pPr>
                      <a:r>
                        <a:rPr lang="en-US" sz="2500" dirty="0">
                          <a:solidFill>
                            <a:schemeClr val="bg1"/>
                          </a:solidFill>
                          <a:latin typeface="Times New Roman" panose="02020603050405020304" pitchFamily="18" charset="0"/>
                          <a:cs typeface="Times New Roman" panose="02020603050405020304" pitchFamily="18" charset="0"/>
                        </a:rPr>
                        <a:t>Importing the modules</a:t>
                      </a: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lang="en-IN" sz="2500" b="0" i="0" u="none" strike="noStrike" kern="1200" dirty="0">
                          <a:solidFill>
                            <a:schemeClr val="bg1"/>
                          </a:solidFill>
                          <a:effectLst/>
                          <a:latin typeface="Times New Roman" panose="02020603050405020304" pitchFamily="18" charset="0"/>
                          <a:ea typeface="+mn-ea"/>
                          <a:cs typeface="Times New Roman" panose="02020603050405020304" pitchFamily="18" charset="0"/>
                        </a:rPr>
                        <a:t>Identifying the input constraints</a:t>
                      </a:r>
                      <a:endParaRPr lang="en-US" sz="2500" dirty="0">
                        <a:solidFill>
                          <a:schemeClr val="bg1"/>
                        </a:solidFill>
                        <a:latin typeface="Times New Roman" panose="02020603050405020304" pitchFamily="18" charset="0"/>
                        <a:cs typeface="Times New Roman" panose="02020603050405020304" pitchFamily="18" charset="0"/>
                      </a:endParaRPr>
                    </a:p>
                    <a:p>
                      <a:pPr algn="ctr">
                        <a:lnSpc>
                          <a:spcPts val="3499"/>
                        </a:lnSpc>
                        <a:defRPr/>
                      </a:pPr>
                      <a:endParaRPr lang="en-US" sz="2500"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extLst>
                  <a:ext uri="{0D108BD9-81ED-4DB2-BD59-A6C34878D82A}">
                    <a16:rowId xmlns:a16="http://schemas.microsoft.com/office/drawing/2014/main" val="10002"/>
                  </a:ext>
                </a:extLst>
              </a:tr>
              <a:tr h="2545659">
                <a:tc>
                  <a:txBody>
                    <a:bodyPr/>
                    <a:lstStyle/>
                    <a:p>
                      <a:pPr rtl="0"/>
                      <a:r>
                        <a:rPr lang="en-IN" sz="2500" b="1" i="0" u="none" strike="noStrike" kern="1200" dirty="0">
                          <a:solidFill>
                            <a:schemeClr val="bg1"/>
                          </a:solidFill>
                          <a:effectLst/>
                          <a:latin typeface="Times New Roman" panose="02020603050405020304" pitchFamily="18" charset="0"/>
                          <a:ea typeface="+mn-ea"/>
                          <a:cs typeface="Times New Roman" panose="02020603050405020304" pitchFamily="18" charset="0"/>
                        </a:rPr>
                        <a:t>Automation  tasks</a:t>
                      </a:r>
                      <a:endParaRPr lang="en-IN" sz="2500" b="0" dirty="0">
                        <a:solidFill>
                          <a:schemeClr val="bg1"/>
                        </a:solidFill>
                        <a:effectLst/>
                        <a:latin typeface="Times New Roman" panose="02020603050405020304" pitchFamily="18" charset="0"/>
                        <a:cs typeface="Times New Roman" panose="02020603050405020304" pitchFamily="18" charset="0"/>
                      </a:endParaRPr>
                    </a:p>
                    <a:p>
                      <a:br>
                        <a:rPr lang="en-IN" sz="2500" dirty="0">
                          <a:solidFill>
                            <a:schemeClr val="bg1"/>
                          </a:solidFill>
                          <a:latin typeface="Times New Roman" panose="02020603050405020304" pitchFamily="18" charset="0"/>
                          <a:cs typeface="Times New Roman" panose="02020603050405020304" pitchFamily="18" charset="0"/>
                        </a:rPr>
                      </a:br>
                      <a:endParaRPr lang="en-US" sz="2500" b="1"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solidFill>
                      <a:srgbClr val="37456C"/>
                    </a:solidFill>
                  </a:tcPr>
                </a:tc>
                <a:tc>
                  <a:txBody>
                    <a:bodyPr/>
                    <a:lstStyle/>
                    <a:p>
                      <a:pPr algn="ctr">
                        <a:lnSpc>
                          <a:spcPts val="3499"/>
                        </a:lnSpc>
                        <a:defRPr/>
                      </a:pPr>
                      <a:r>
                        <a:rPr lang="en-US" sz="2500" dirty="0">
                          <a:solidFill>
                            <a:schemeClr val="bg1"/>
                          </a:solidFill>
                          <a:latin typeface="Times New Roman" panose="02020603050405020304" pitchFamily="18" charset="0"/>
                          <a:cs typeface="Times New Roman" panose="02020603050405020304" pitchFamily="18" charset="0"/>
                        </a:rPr>
                        <a:t>Code </a:t>
                      </a:r>
                    </a:p>
                    <a:p>
                      <a:pPr algn="ctr">
                        <a:lnSpc>
                          <a:spcPts val="3499"/>
                        </a:lnSpc>
                        <a:defRPr/>
                      </a:pPr>
                      <a:r>
                        <a:rPr lang="en-US" sz="2500" dirty="0">
                          <a:solidFill>
                            <a:schemeClr val="bg1"/>
                          </a:solidFill>
                          <a:latin typeface="Times New Roman" panose="02020603050405020304" pitchFamily="18" charset="0"/>
                          <a:cs typeface="Times New Roman" panose="02020603050405020304" pitchFamily="18" charset="0"/>
                        </a:rPr>
                        <a:t>implementation</a:t>
                      </a: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algn="ctr">
                        <a:lnSpc>
                          <a:spcPts val="3499"/>
                        </a:lnSpc>
                        <a:defRPr/>
                      </a:pPr>
                      <a:r>
                        <a:rPr lang="en-IN" sz="2500" b="0" i="0" kern="1200" dirty="0">
                          <a:solidFill>
                            <a:schemeClr val="bg1"/>
                          </a:solidFill>
                          <a:effectLst/>
                          <a:latin typeface="Times New Roman" panose="02020603050405020304" pitchFamily="18" charset="0"/>
                          <a:ea typeface="+mn-ea"/>
                          <a:cs typeface="Times New Roman" panose="02020603050405020304" pitchFamily="18" charset="0"/>
                        </a:rPr>
                        <a:t>User-friendly interaction  </a:t>
                      </a:r>
                    </a:p>
                    <a:p>
                      <a:pPr algn="ctr">
                        <a:lnSpc>
                          <a:spcPts val="3499"/>
                        </a:lnSpc>
                        <a:defRPr/>
                      </a:pPr>
                      <a:r>
                        <a:rPr lang="en-IN" sz="2500" b="0" i="0" kern="1200" dirty="0">
                          <a:solidFill>
                            <a:schemeClr val="bg1"/>
                          </a:solidFill>
                          <a:effectLst/>
                          <a:latin typeface="Times New Roman" panose="02020603050405020304" pitchFamily="18" charset="0"/>
                          <a:ea typeface="+mn-ea"/>
                          <a:cs typeface="Times New Roman" panose="02020603050405020304" pitchFamily="18" charset="0"/>
                        </a:rPr>
                        <a:t>With voice commands</a:t>
                      </a:r>
                      <a:endParaRPr lang="en-US" sz="2500" dirty="0">
                        <a:solidFill>
                          <a:schemeClr val="bg1"/>
                        </a:solidFill>
                        <a:latin typeface="Times New Roman" panose="02020603050405020304" pitchFamily="18" charset="0"/>
                        <a:cs typeface="Times New Roman" panose="02020603050405020304" pitchFamily="18" charset="0"/>
                      </a:endParaRPr>
                    </a:p>
                    <a:p>
                      <a:pPr algn="ctr">
                        <a:lnSpc>
                          <a:spcPts val="3499"/>
                        </a:lnSpc>
                        <a:defRPr/>
                      </a:pPr>
                      <a:endParaRPr lang="en-US" sz="2500"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algn="ctr">
                        <a:lnSpc>
                          <a:spcPts val="3499"/>
                        </a:lnSpc>
                        <a:defRPr/>
                      </a:pPr>
                      <a:r>
                        <a:rPr lang="en-US" sz="2500" dirty="0">
                          <a:solidFill>
                            <a:schemeClr val="bg1"/>
                          </a:solidFill>
                          <a:latin typeface="Times New Roman" panose="02020603050405020304" pitchFamily="18" charset="0"/>
                          <a:cs typeface="Times New Roman" panose="02020603050405020304" pitchFamily="18" charset="0"/>
                        </a:rPr>
                        <a:t>Develop commands for </a:t>
                      </a:r>
                    </a:p>
                    <a:p>
                      <a:pPr algn="ctr">
                        <a:lnSpc>
                          <a:spcPts val="3499"/>
                        </a:lnSpc>
                        <a:defRPr/>
                      </a:pPr>
                      <a:r>
                        <a:rPr lang="en-US" sz="2500" dirty="0">
                          <a:solidFill>
                            <a:schemeClr val="bg1"/>
                          </a:solidFill>
                          <a:latin typeface="Times New Roman" panose="02020603050405020304" pitchFamily="18" charset="0"/>
                          <a:cs typeface="Times New Roman" panose="02020603050405020304" pitchFamily="18" charset="0"/>
                        </a:rPr>
                        <a:t>automation</a:t>
                      </a:r>
                    </a:p>
                    <a:p>
                      <a:pPr algn="ctr">
                        <a:lnSpc>
                          <a:spcPts val="3499"/>
                        </a:lnSpc>
                        <a:defRPr/>
                      </a:pPr>
                      <a:endParaRPr lang="en-US" sz="2500"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algn="ctr">
                        <a:lnSpc>
                          <a:spcPts val="3499"/>
                        </a:lnSpc>
                        <a:defRPr/>
                      </a:pPr>
                      <a:r>
                        <a:rPr lang="en-US" sz="2500" dirty="0">
                          <a:solidFill>
                            <a:schemeClr val="bg1"/>
                          </a:solidFill>
                          <a:latin typeface="Times New Roman" panose="02020603050405020304" pitchFamily="18" charset="0"/>
                          <a:cs typeface="Times New Roman" panose="02020603050405020304" pitchFamily="18" charset="0"/>
                        </a:rPr>
                        <a:t>Testing  and Evaluation</a:t>
                      </a: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tc>
                  <a:txBody>
                    <a:bodyPr/>
                    <a:lstStyle/>
                    <a:p>
                      <a:pPr algn="ctr">
                        <a:lnSpc>
                          <a:spcPts val="3499"/>
                        </a:lnSpc>
                        <a:defRPr/>
                      </a:pPr>
                      <a:r>
                        <a:rPr lang="en-IN" sz="2500" b="0" i="0" kern="1200" dirty="0">
                          <a:solidFill>
                            <a:schemeClr val="bg1"/>
                          </a:solidFill>
                          <a:effectLst/>
                          <a:latin typeface="Times New Roman" panose="02020603050405020304" pitchFamily="18" charset="0"/>
                          <a:ea typeface="+mn-ea"/>
                          <a:cs typeface="Times New Roman" panose="02020603050405020304" pitchFamily="18" charset="0"/>
                        </a:rPr>
                        <a:t>User Satisfaction</a:t>
                      </a:r>
                      <a:endParaRPr lang="en-US" sz="2500" dirty="0">
                        <a:solidFill>
                          <a:schemeClr val="bg1"/>
                        </a:solidFill>
                        <a:latin typeface="Times New Roman" panose="02020603050405020304" pitchFamily="18" charset="0"/>
                        <a:cs typeface="Times New Roman" panose="02020603050405020304" pitchFamily="18" charset="0"/>
                      </a:endParaRPr>
                    </a:p>
                  </a:txBody>
                  <a:tcPr marL="152400" marR="152400" marT="152400" marB="152400" anchor="ctr">
                    <a:lnL w="9525" cap="flat" cmpd="sng" algn="ctr">
                      <a:solidFill>
                        <a:srgbClr val="B6BCCE"/>
                      </a:solidFill>
                      <a:prstDash val="solid"/>
                      <a:round/>
                      <a:headEnd type="none" w="med" len="med"/>
                      <a:tailEnd type="none" w="med" len="med"/>
                    </a:lnL>
                    <a:lnR w="9525" cap="flat" cmpd="sng" algn="ctr">
                      <a:solidFill>
                        <a:srgbClr val="B6BCCE"/>
                      </a:solidFill>
                      <a:prstDash val="solid"/>
                      <a:round/>
                      <a:headEnd type="none" w="med" len="med"/>
                      <a:tailEnd type="none" w="med" len="med"/>
                    </a:lnR>
                    <a:lnT w="9525" cap="flat" cmpd="sng" algn="ctr">
                      <a:solidFill>
                        <a:srgbClr val="B6BCCE"/>
                      </a:solidFill>
                      <a:prstDash val="solid"/>
                      <a:round/>
                      <a:headEnd type="none" w="med" len="med"/>
                      <a:tailEnd type="none" w="med" len="med"/>
                    </a:lnT>
                    <a:lnB w="9525" cap="flat" cmpd="sng" algn="ctr">
                      <a:solidFill>
                        <a:srgbClr val="B6BCCE"/>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6">
            <a:extLst>
              <a:ext uri="{FF2B5EF4-FFF2-40B4-BE49-F238E27FC236}">
                <a16:creationId xmlns:a16="http://schemas.microsoft.com/office/drawing/2014/main" id="{F71F2DB2-1ABA-2C33-53AC-013C8B4D4223}"/>
              </a:ext>
            </a:extLst>
          </p:cNvPr>
          <p:cNvSpPr txBox="1"/>
          <p:nvPr/>
        </p:nvSpPr>
        <p:spPr>
          <a:xfrm>
            <a:off x="616755" y="423492"/>
            <a:ext cx="16469868" cy="852697"/>
          </a:xfrm>
          <a:prstGeom prst="rect">
            <a:avLst/>
          </a:prstGeom>
        </p:spPr>
        <p:txBody>
          <a:bodyPr lIns="0" tIns="0" rIns="0" bIns="0" rtlCol="0" anchor="t">
            <a:spAutoFit/>
          </a:bodyPr>
          <a:lstStyle/>
          <a:p>
            <a:pPr algn="ctr">
              <a:lnSpc>
                <a:spcPts val="6559"/>
              </a:lnSpc>
            </a:pPr>
            <a:r>
              <a:rPr lang="en-US" sz="3999" spc="239" dirty="0">
                <a:solidFill>
                  <a:srgbClr val="FFFFFF"/>
                </a:solidFill>
                <a:latin typeface="Times New Roman Bold"/>
              </a:rPr>
              <a:t>Project Timeline</a:t>
            </a:r>
          </a:p>
        </p:txBody>
      </p:sp>
      <p:sp>
        <p:nvSpPr>
          <p:cNvPr id="14" name="Freeform 7">
            <a:extLst>
              <a:ext uri="{FF2B5EF4-FFF2-40B4-BE49-F238E27FC236}">
                <a16:creationId xmlns:a16="http://schemas.microsoft.com/office/drawing/2014/main" id="{F23A4FB8-1DF1-6DB3-31BE-F8B87608C794}"/>
              </a:ext>
            </a:extLst>
          </p:cNvPr>
          <p:cNvSpPr/>
          <p:nvPr/>
        </p:nvSpPr>
        <p:spPr>
          <a:xfrm>
            <a:off x="16923707" y="-357558"/>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2" cstate="print"/>
            <a:stretch>
              <a:fillRect/>
            </a:stretch>
          </a:blipFill>
        </p:spPr>
      </p:sp>
      <p:sp>
        <p:nvSpPr>
          <p:cNvPr id="15" name="Freeform 8">
            <a:extLst>
              <a:ext uri="{FF2B5EF4-FFF2-40B4-BE49-F238E27FC236}">
                <a16:creationId xmlns:a16="http://schemas.microsoft.com/office/drawing/2014/main" id="{3F8FDD16-875C-046C-DA48-9E13D6A757CB}"/>
              </a:ext>
            </a:extLst>
          </p:cNvPr>
          <p:cNvSpPr/>
          <p:nvPr/>
        </p:nvSpPr>
        <p:spPr>
          <a:xfrm>
            <a:off x="-131798" y="-357558"/>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3" cstate="print"/>
            <a:stretch>
              <a:fillRect/>
            </a:stretch>
          </a:blipFill>
        </p:spPr>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1237"/>
        </a:solidFill>
        <a:effectLst/>
      </p:bgPr>
    </p:bg>
    <p:spTree>
      <p:nvGrpSpPr>
        <p:cNvPr id="1" name=""/>
        <p:cNvGrpSpPr/>
        <p:nvPr/>
      </p:nvGrpSpPr>
      <p:grpSpPr>
        <a:xfrm>
          <a:off x="0" y="0"/>
          <a:ext cx="0" cy="0"/>
          <a:chOff x="0" y="0"/>
          <a:chExt cx="0" cy="0"/>
        </a:xfrm>
      </p:grpSpPr>
      <p:sp>
        <p:nvSpPr>
          <p:cNvPr id="2" name="Freeform 2"/>
          <p:cNvSpPr/>
          <p:nvPr/>
        </p:nvSpPr>
        <p:spPr>
          <a:xfrm>
            <a:off x="15407429" y="8072698"/>
            <a:ext cx="2575771" cy="2214302"/>
          </a:xfrm>
          <a:custGeom>
            <a:avLst/>
            <a:gdLst/>
            <a:ahLst/>
            <a:cxnLst/>
            <a:rect l="l" t="t" r="r" b="b"/>
            <a:pathLst>
              <a:path w="4092356" h="4114800">
                <a:moveTo>
                  <a:pt x="0" y="0"/>
                </a:moveTo>
                <a:lnTo>
                  <a:pt x="4092355" y="0"/>
                </a:lnTo>
                <a:lnTo>
                  <a:pt x="409235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382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8264E"/>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943966"/>
            <a:ext cx="16066362" cy="755015"/>
          </a:xfrm>
          <a:prstGeom prst="rect">
            <a:avLst/>
          </a:prstGeom>
        </p:spPr>
        <p:txBody>
          <a:bodyPr lIns="0" tIns="0" rIns="0" bIns="0" rtlCol="0" anchor="t">
            <a:spAutoFit/>
          </a:bodyPr>
          <a:lstStyle/>
          <a:p>
            <a:pPr algn="ctr">
              <a:lnSpc>
                <a:spcPts val="6559"/>
              </a:lnSpc>
            </a:pPr>
            <a:r>
              <a:rPr lang="en-US" sz="3999" spc="239" dirty="0">
                <a:solidFill>
                  <a:srgbClr val="FFFFFF"/>
                </a:solidFill>
                <a:latin typeface="Times New Roman Bold"/>
              </a:rPr>
              <a:t>Implementation &amp; Methodology</a:t>
            </a:r>
          </a:p>
        </p:txBody>
      </p:sp>
      <p:sp>
        <p:nvSpPr>
          <p:cNvPr id="7" name="Freeform 7"/>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4" cstate="print"/>
            <a:stretch>
              <a:fillRect/>
            </a:stretch>
          </a:blipFill>
        </p:spPr>
      </p:sp>
      <p:sp>
        <p:nvSpPr>
          <p:cNvPr id="8" name="Freeform 8"/>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5" cstate="print"/>
            <a:stretch>
              <a:fillRect/>
            </a:stretch>
          </a:blipFill>
        </p:spPr>
      </p:sp>
      <p:pic>
        <p:nvPicPr>
          <p:cNvPr id="1030" name="Picture 6">
            <a:extLst>
              <a:ext uri="{FF2B5EF4-FFF2-40B4-BE49-F238E27FC236}">
                <a16:creationId xmlns:a16="http://schemas.microsoft.com/office/drawing/2014/main" id="{5A3661F5-B9E9-CF6A-6AB3-BB36060342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612" y="2247900"/>
            <a:ext cx="10735417" cy="624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1237"/>
        </a:solidFill>
        <a:effectLst/>
      </p:bgPr>
    </p:bg>
    <p:spTree>
      <p:nvGrpSpPr>
        <p:cNvPr id="1" name=""/>
        <p:cNvGrpSpPr/>
        <p:nvPr/>
      </p:nvGrpSpPr>
      <p:grpSpPr>
        <a:xfrm>
          <a:off x="0" y="0"/>
          <a:ext cx="0" cy="0"/>
          <a:chOff x="0" y="0"/>
          <a:chExt cx="0" cy="0"/>
        </a:xfrm>
      </p:grpSpPr>
      <p:sp>
        <p:nvSpPr>
          <p:cNvPr id="2" name="Freeform 2"/>
          <p:cNvSpPr/>
          <p:nvPr/>
        </p:nvSpPr>
        <p:spPr>
          <a:xfrm>
            <a:off x="15407429" y="8072698"/>
            <a:ext cx="2575771" cy="2214302"/>
          </a:xfrm>
          <a:custGeom>
            <a:avLst/>
            <a:gdLst/>
            <a:ahLst/>
            <a:cxnLst/>
            <a:rect l="l" t="t" r="r" b="b"/>
            <a:pathLst>
              <a:path w="4092356" h="4114800">
                <a:moveTo>
                  <a:pt x="0" y="0"/>
                </a:moveTo>
                <a:lnTo>
                  <a:pt x="4092355" y="0"/>
                </a:lnTo>
                <a:lnTo>
                  <a:pt x="409235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382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8264E"/>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943966"/>
            <a:ext cx="16066362" cy="755015"/>
          </a:xfrm>
          <a:prstGeom prst="rect">
            <a:avLst/>
          </a:prstGeom>
        </p:spPr>
        <p:txBody>
          <a:bodyPr lIns="0" tIns="0" rIns="0" bIns="0" rtlCol="0" anchor="t">
            <a:spAutoFit/>
          </a:bodyPr>
          <a:lstStyle/>
          <a:p>
            <a:pPr algn="ctr">
              <a:lnSpc>
                <a:spcPts val="6559"/>
              </a:lnSpc>
            </a:pPr>
            <a:r>
              <a:rPr lang="en-US" sz="3999" spc="239" dirty="0">
                <a:solidFill>
                  <a:srgbClr val="FFFFFF"/>
                </a:solidFill>
                <a:latin typeface="Times New Roman Bold"/>
              </a:rPr>
              <a:t>Implementation &amp; Methodology</a:t>
            </a:r>
          </a:p>
        </p:txBody>
      </p:sp>
      <p:sp>
        <p:nvSpPr>
          <p:cNvPr id="7" name="Freeform 7"/>
          <p:cNvSpPr/>
          <p:nvPr/>
        </p:nvSpPr>
        <p:spPr>
          <a:xfrm>
            <a:off x="17096384" y="0"/>
            <a:ext cx="1191616" cy="1191616"/>
          </a:xfrm>
          <a:custGeom>
            <a:avLst/>
            <a:gdLst/>
            <a:ahLst/>
            <a:cxnLst/>
            <a:rect l="l" t="t" r="r" b="b"/>
            <a:pathLst>
              <a:path w="1191616" h="1191616">
                <a:moveTo>
                  <a:pt x="0" y="0"/>
                </a:moveTo>
                <a:lnTo>
                  <a:pt x="1191616" y="0"/>
                </a:lnTo>
                <a:lnTo>
                  <a:pt x="1191616" y="1191616"/>
                </a:lnTo>
                <a:lnTo>
                  <a:pt x="0" y="1191616"/>
                </a:lnTo>
                <a:lnTo>
                  <a:pt x="0" y="0"/>
                </a:lnTo>
                <a:close/>
              </a:path>
            </a:pathLst>
          </a:custGeom>
          <a:blipFill>
            <a:blip r:embed="rId4" cstate="print"/>
            <a:stretch>
              <a:fillRect/>
            </a:stretch>
          </a:blipFill>
        </p:spPr>
      </p:sp>
      <p:sp>
        <p:nvSpPr>
          <p:cNvPr id="8" name="Freeform 8"/>
          <p:cNvSpPr/>
          <p:nvPr/>
        </p:nvSpPr>
        <p:spPr>
          <a:xfrm>
            <a:off x="40879" y="0"/>
            <a:ext cx="1339156" cy="900583"/>
          </a:xfrm>
          <a:custGeom>
            <a:avLst/>
            <a:gdLst/>
            <a:ahLst/>
            <a:cxnLst/>
            <a:rect l="l" t="t" r="r" b="b"/>
            <a:pathLst>
              <a:path w="1339156" h="900583">
                <a:moveTo>
                  <a:pt x="0" y="0"/>
                </a:moveTo>
                <a:lnTo>
                  <a:pt x="1339156" y="0"/>
                </a:lnTo>
                <a:lnTo>
                  <a:pt x="1339156" y="900583"/>
                </a:lnTo>
                <a:lnTo>
                  <a:pt x="0" y="900583"/>
                </a:lnTo>
                <a:lnTo>
                  <a:pt x="0" y="0"/>
                </a:lnTo>
                <a:close/>
              </a:path>
            </a:pathLst>
          </a:custGeom>
          <a:blipFill>
            <a:blip r:embed="rId5" cstate="print"/>
            <a:stretch>
              <a:fillRect/>
            </a:stretch>
          </a:blipFill>
        </p:spPr>
      </p:sp>
      <p:sp>
        <p:nvSpPr>
          <p:cNvPr id="10" name="TextBox 9">
            <a:extLst>
              <a:ext uri="{FF2B5EF4-FFF2-40B4-BE49-F238E27FC236}">
                <a16:creationId xmlns:a16="http://schemas.microsoft.com/office/drawing/2014/main" id="{6C36CDDF-7219-438C-359A-D715C3C23DA2}"/>
              </a:ext>
            </a:extLst>
          </p:cNvPr>
          <p:cNvSpPr txBox="1"/>
          <p:nvPr/>
        </p:nvSpPr>
        <p:spPr>
          <a:xfrm>
            <a:off x="1371600" y="2095500"/>
            <a:ext cx="15087600" cy="7124514"/>
          </a:xfrm>
          <a:prstGeom prst="rect">
            <a:avLst/>
          </a:prstGeom>
          <a:noFill/>
        </p:spPr>
        <p:txBody>
          <a:bodyPr wrap="square">
            <a:spAutoFit/>
          </a:bodyPr>
          <a:lstStyle/>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The platform versions are as follows:- </a:t>
            </a:r>
          </a:p>
          <a:p>
            <a:pPr algn="just">
              <a:lnSpc>
                <a:spcPct val="150000"/>
              </a:lnSpc>
            </a:pPr>
            <a:r>
              <a:rPr lang="en-US" sz="2800" dirty="0">
                <a:solidFill>
                  <a:schemeClr val="bg1"/>
                </a:solidFill>
                <a:latin typeface="Times New Roman" panose="02020603050405020304" pitchFamily="18" charset="0"/>
                <a:cs typeface="Times New Roman" panose="02020603050405020304" pitchFamily="18" charset="0"/>
              </a:rPr>
              <a:t>      Python 3.10.11</a:t>
            </a:r>
          </a:p>
          <a:p>
            <a:pPr algn="just">
              <a:lnSpc>
                <a:spcPct val="150000"/>
              </a:lnSpc>
            </a:pPr>
            <a:r>
              <a:rPr lang="en-US" sz="2800" dirty="0">
                <a:solidFill>
                  <a:schemeClr val="bg1"/>
                </a:solidFill>
                <a:latin typeface="Times New Roman" panose="02020603050405020304" pitchFamily="18" charset="0"/>
                <a:cs typeface="Times New Roman" panose="02020603050405020304" pitchFamily="18" charset="0"/>
              </a:rPr>
              <a:t>      Visual Studio Code</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Setup  Visual Studio Code and Python </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Creating virtual environment</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Identify the functional requirements of the virtual voice assistant, including supported commands, integration with smart home devices, and user interface design.</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Determine the technical requirements such as speech recognition accuracy, natural language understanding, and response time.</a:t>
            </a:r>
          </a:p>
          <a:p>
            <a:pPr marL="457200" indent="-457200" algn="just">
              <a:lnSpc>
                <a:spcPct val="150000"/>
              </a:lnSpc>
              <a:buFont typeface="Wingdings" panose="05000000000000000000" pitchFamily="2" charset="2"/>
              <a:buChar char="§"/>
            </a:pPr>
            <a:r>
              <a:rPr lang="en-US" sz="2800" dirty="0">
                <a:solidFill>
                  <a:schemeClr val="bg1"/>
                </a:solidFill>
                <a:latin typeface="Times New Roman" panose="02020603050405020304" pitchFamily="18" charset="0"/>
                <a:cs typeface="Times New Roman" panose="02020603050405020304" pitchFamily="18" charset="0"/>
              </a:rPr>
              <a:t>Investigate existing virtual assistant systems and relevant technologies.</a:t>
            </a:r>
          </a:p>
          <a:p>
            <a:pPr algn="just">
              <a:lnSpc>
                <a:spcPct val="150000"/>
              </a:lnSpc>
            </a:pP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3958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620</TotalTime>
  <Words>1493</Words>
  <Application>Microsoft Office PowerPoint</Application>
  <PresentationFormat>Custom</PresentationFormat>
  <Paragraphs>149</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Times New Roman Bold</vt:lpstr>
      <vt:lpstr>Montserrat Classic Bold</vt:lpstr>
      <vt:lpstr>Calibri</vt:lpstr>
      <vt:lpstr>Arial</vt:lpstr>
      <vt:lpstr>Wingdings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Allu Monika Sai</dc:creator>
  <cp:lastModifiedBy>Yalla Divya</cp:lastModifiedBy>
  <cp:revision>32</cp:revision>
  <dcterms:created xsi:type="dcterms:W3CDTF">2006-08-16T00:00:00Z</dcterms:created>
  <dcterms:modified xsi:type="dcterms:W3CDTF">2024-04-09T17:01:00Z</dcterms:modified>
  <dc:identifier>DAF8FhvNGII</dc:identifier>
</cp:coreProperties>
</file>